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753600" cy="6096000"/>
  <p:notesSz cx="9753600" cy="6096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Arial Unicode MS" panose="020B0604020202020204" pitchFamily="34" charset="-128"/>
      <p:regular r:id="rId32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86" y="72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39800" y="596900"/>
            <a:ext cx="7874000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463040" y="3413760"/>
            <a:ext cx="6827520" cy="1524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87680" y="1402080"/>
            <a:ext cx="4242816" cy="4023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023104" y="1402080"/>
            <a:ext cx="4242816" cy="4023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753600" cy="6096000"/>
          </a:xfrm>
          <a:custGeom>
            <a:avLst/>
            <a:gdLst/>
            <a:ahLst/>
            <a:cxnLst/>
            <a:rect l="l" t="t" r="r" b="b"/>
            <a:pathLst>
              <a:path w="9753600" h="6096000">
                <a:moveTo>
                  <a:pt x="9753599" y="6095999"/>
                </a:moveTo>
                <a:lnTo>
                  <a:pt x="0" y="6095999"/>
                </a:lnTo>
                <a:lnTo>
                  <a:pt x="0" y="0"/>
                </a:lnTo>
                <a:lnTo>
                  <a:pt x="9753599" y="0"/>
                </a:lnTo>
                <a:lnTo>
                  <a:pt x="9753599" y="6095999"/>
                </a:lnTo>
                <a:close/>
              </a:path>
            </a:pathLst>
          </a:custGeom>
          <a:solidFill>
            <a:srgbClr val="52A2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9800" y="596900"/>
            <a:ext cx="7874000" cy="10312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1749425"/>
            <a:ext cx="7874000" cy="2585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316224" y="5669280"/>
            <a:ext cx="3121152" cy="304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87680" y="5669280"/>
            <a:ext cx="2243328" cy="304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708028" y="5381761"/>
            <a:ext cx="350520" cy="3371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AAAAAA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753600" cy="6096000"/>
          </a:xfrm>
          <a:custGeom>
            <a:avLst/>
            <a:gdLst/>
            <a:ahLst/>
            <a:cxnLst/>
            <a:rect l="l" t="t" r="r" b="b"/>
            <a:pathLst>
              <a:path w="9753600" h="6096000">
                <a:moveTo>
                  <a:pt x="9753599" y="6095999"/>
                </a:moveTo>
                <a:lnTo>
                  <a:pt x="0" y="6095999"/>
                </a:lnTo>
                <a:lnTo>
                  <a:pt x="0" y="0"/>
                </a:lnTo>
                <a:lnTo>
                  <a:pt x="9753599" y="0"/>
                </a:lnTo>
                <a:lnTo>
                  <a:pt x="9753599" y="6095999"/>
                </a:lnTo>
                <a:close/>
              </a:path>
            </a:pathLst>
          </a:custGeom>
          <a:solidFill>
            <a:srgbClr val="52A2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06499" y="1835150"/>
            <a:ext cx="7011034" cy="2120900"/>
          </a:xfrm>
          <a:prstGeom prst="rect">
            <a:avLst/>
          </a:prstGeom>
        </p:spPr>
        <p:txBody>
          <a:bodyPr vert="horz" wrap="square" lIns="0" tIns="203200" rIns="0" bIns="0" rtlCol="0">
            <a:spAutoFit/>
          </a:bodyPr>
          <a:lstStyle/>
          <a:p>
            <a:pPr marL="12700" marR="5080">
              <a:lnSpc>
                <a:spcPts val="7500"/>
              </a:lnSpc>
              <a:spcBef>
                <a:spcPts val="1600"/>
              </a:spcBef>
            </a:pPr>
            <a:r>
              <a:rPr sz="7500" dirty="0">
                <a:solidFill>
                  <a:srgbClr val="FFFFFF"/>
                </a:solidFill>
              </a:rPr>
              <a:t>Как</a:t>
            </a:r>
            <a:r>
              <a:rPr sz="7500" spc="-380" dirty="0">
                <a:solidFill>
                  <a:srgbClr val="FFFFFF"/>
                </a:solidFill>
              </a:rPr>
              <a:t> </a:t>
            </a:r>
            <a:r>
              <a:rPr sz="7500" spc="70" dirty="0">
                <a:solidFill>
                  <a:srgbClr val="FFFFFF"/>
                </a:solidFill>
              </a:rPr>
              <a:t>происходит </a:t>
            </a:r>
            <a:r>
              <a:rPr sz="7500" spc="-475" dirty="0">
                <a:solidFill>
                  <a:srgbClr val="FFFFFF"/>
                </a:solidFill>
              </a:rPr>
              <a:t>HTTP</a:t>
            </a:r>
            <a:r>
              <a:rPr sz="7500" spc="-125" dirty="0">
                <a:solidFill>
                  <a:srgbClr val="FFFFFF"/>
                </a:solidFill>
              </a:rPr>
              <a:t> </a:t>
            </a:r>
            <a:r>
              <a:rPr sz="7500" spc="75" dirty="0">
                <a:solidFill>
                  <a:srgbClr val="FFFFFF"/>
                </a:solidFill>
              </a:rPr>
              <a:t>запрос</a:t>
            </a:r>
            <a:r>
              <a:rPr sz="7500" spc="-125" dirty="0">
                <a:solidFill>
                  <a:srgbClr val="FFFFFF"/>
                </a:solidFill>
              </a:rPr>
              <a:t> </a:t>
            </a:r>
            <a:r>
              <a:rPr sz="7500" spc="-1095" dirty="0">
                <a:solidFill>
                  <a:srgbClr val="FFFFFF"/>
                </a:solidFill>
              </a:rPr>
              <a:t>?</a:t>
            </a:r>
            <a:endParaRPr sz="7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72783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Что</a:t>
            </a:r>
            <a:r>
              <a:rPr spc="-45" dirty="0"/>
              <a:t> </a:t>
            </a:r>
            <a:r>
              <a:rPr dirty="0"/>
              <a:t>содержит</a:t>
            </a:r>
            <a:r>
              <a:rPr spc="-45" dirty="0"/>
              <a:t> </a:t>
            </a:r>
            <a:r>
              <a:rPr dirty="0"/>
              <a:t>зона</a:t>
            </a:r>
            <a:r>
              <a:rPr spc="-45" dirty="0"/>
              <a:t> </a:t>
            </a:r>
            <a:r>
              <a:rPr spc="-175" dirty="0"/>
              <a:t>DNS</a:t>
            </a:r>
            <a:r>
              <a:rPr spc="-40" dirty="0"/>
              <a:t> </a:t>
            </a:r>
            <a:r>
              <a:rPr dirty="0"/>
              <a:t>сервера</a:t>
            </a:r>
            <a:r>
              <a:rPr spc="-45" dirty="0"/>
              <a:t> </a:t>
            </a:r>
            <a:r>
              <a:rPr spc="-555" dirty="0"/>
              <a:t>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9471" y="1749425"/>
            <a:ext cx="6689090" cy="1671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2890" indent="-250825">
              <a:lnSpc>
                <a:spcPct val="100000"/>
              </a:lnSpc>
              <a:spcBef>
                <a:spcPts val="10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A</a:t>
            </a:r>
            <a:r>
              <a:rPr sz="1800" spc="-7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-70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IPv4</a:t>
            </a:r>
            <a:r>
              <a:rPr sz="1800" spc="-7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адрес(а)</a:t>
            </a:r>
            <a:r>
              <a:rPr sz="1800" spc="-7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для</a:t>
            </a:r>
            <a:r>
              <a:rPr sz="1800" spc="-7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данного</a:t>
            </a:r>
            <a:r>
              <a:rPr sz="1800" spc="-75" dirty="0">
                <a:latin typeface="Arial Unicode MS"/>
                <a:cs typeface="Arial Unicode MS"/>
              </a:rPr>
              <a:t> </a:t>
            </a:r>
            <a:r>
              <a:rPr sz="1800" spc="40" dirty="0">
                <a:latin typeface="Arial Unicode MS"/>
                <a:cs typeface="Arial Unicode MS"/>
              </a:rPr>
              <a:t>домена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spc="-70" dirty="0">
                <a:latin typeface="Arial Unicode MS"/>
                <a:cs typeface="Arial Unicode MS"/>
              </a:rPr>
              <a:t>AAAA</a:t>
            </a:r>
            <a:r>
              <a:rPr sz="1800" spc="-5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-8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IPv6</a:t>
            </a:r>
            <a:r>
              <a:rPr sz="1800" spc="-70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адрес(а)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spc="-90" dirty="0">
                <a:latin typeface="Arial Unicode MS"/>
                <a:cs typeface="Arial Unicode MS"/>
              </a:rPr>
              <a:t>NS</a:t>
            </a:r>
            <a:r>
              <a:rPr sz="1800" spc="1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адрес(a)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-40" dirty="0">
                <a:latin typeface="Arial Unicode MS"/>
                <a:cs typeface="Arial Unicode MS"/>
              </a:rPr>
              <a:t>DNS</a:t>
            </a:r>
            <a:r>
              <a:rPr sz="1800" spc="1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серверов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обслуживающих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данную</a:t>
            </a:r>
            <a:r>
              <a:rPr sz="1800" spc="10" dirty="0">
                <a:latin typeface="Arial Unicode MS"/>
                <a:cs typeface="Arial Unicode MS"/>
              </a:rPr>
              <a:t> </a:t>
            </a:r>
            <a:r>
              <a:rPr sz="1800" spc="45" dirty="0">
                <a:latin typeface="Arial Unicode MS"/>
                <a:cs typeface="Arial Unicode MS"/>
              </a:rPr>
              <a:t>зону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MX -</a:t>
            </a:r>
            <a:r>
              <a:rPr sz="1800" spc="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адрес(а)</a:t>
            </a:r>
            <a:r>
              <a:rPr sz="1800" dirty="0">
                <a:latin typeface="Arial Unicode MS"/>
                <a:cs typeface="Arial Unicode MS"/>
              </a:rPr>
              <a:t> </a:t>
            </a:r>
            <a:r>
              <a:rPr sz="1800" spc="75" dirty="0">
                <a:latin typeface="Arial Unicode MS"/>
                <a:cs typeface="Arial Unicode MS"/>
              </a:rPr>
              <a:t>почтовых</a:t>
            </a:r>
            <a:r>
              <a:rPr sz="1800" spc="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серверов</a:t>
            </a:r>
            <a:r>
              <a:rPr sz="1800" spc="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для </a:t>
            </a:r>
            <a:r>
              <a:rPr sz="1800" spc="65" dirty="0">
                <a:latin typeface="Arial Unicode MS"/>
                <a:cs typeface="Arial Unicode MS"/>
              </a:rPr>
              <a:t>данного</a:t>
            </a:r>
            <a:r>
              <a:rPr sz="1800" spc="5" dirty="0">
                <a:latin typeface="Arial Unicode MS"/>
                <a:cs typeface="Arial Unicode MS"/>
              </a:rPr>
              <a:t> </a:t>
            </a:r>
            <a:r>
              <a:rPr sz="1800" spc="40" dirty="0">
                <a:latin typeface="Arial Unicode MS"/>
                <a:cs typeface="Arial Unicode MS"/>
              </a:rPr>
              <a:t>домена</a:t>
            </a:r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6499" y="2311399"/>
            <a:ext cx="1654175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795" dirty="0">
                <a:solidFill>
                  <a:srgbClr val="FFFFFF"/>
                </a:solidFill>
                <a:latin typeface="Arial Unicode MS"/>
                <a:cs typeface="Arial Unicode MS"/>
              </a:rPr>
              <a:t>TCP</a:t>
            </a:r>
            <a:endParaRPr sz="75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399287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Зачем</a:t>
            </a:r>
            <a:r>
              <a:rPr spc="-114" dirty="0"/>
              <a:t> </a:t>
            </a:r>
            <a:r>
              <a:rPr dirty="0"/>
              <a:t>нужен</a:t>
            </a:r>
            <a:r>
              <a:rPr spc="-90" dirty="0"/>
              <a:t> </a:t>
            </a:r>
            <a:r>
              <a:rPr spc="-370" dirty="0"/>
              <a:t>TCP</a:t>
            </a:r>
            <a:r>
              <a:rPr spc="-65" dirty="0"/>
              <a:t> </a:t>
            </a:r>
            <a:r>
              <a:rPr spc="-555" dirty="0"/>
              <a:t>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9471" y="1749425"/>
            <a:ext cx="7428230" cy="3042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2890">
              <a:lnSpc>
                <a:spcPct val="100000"/>
              </a:lnSpc>
              <a:spcBef>
                <a:spcPts val="100"/>
              </a:spcBef>
            </a:pPr>
            <a:r>
              <a:rPr sz="1800" spc="-160" dirty="0">
                <a:latin typeface="Arial Unicode MS"/>
                <a:cs typeface="Arial Unicode MS"/>
              </a:rPr>
              <a:t>TCP</a:t>
            </a:r>
            <a:r>
              <a:rPr sz="1800" spc="1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протокол,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70" dirty="0">
                <a:latin typeface="Arial Unicode MS"/>
                <a:cs typeface="Arial Unicode MS"/>
              </a:rPr>
              <a:t>обеспечивающий</a:t>
            </a:r>
            <a:r>
              <a:rPr sz="1800" spc="1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надежную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последовательную</a:t>
            </a:r>
            <a:endParaRPr sz="1800">
              <a:latin typeface="Arial Unicode MS"/>
              <a:cs typeface="Arial Unicode MS"/>
            </a:endParaRPr>
          </a:p>
          <a:p>
            <a:pPr marL="262890" marR="293370">
              <a:lnSpc>
                <a:spcPct val="166700"/>
              </a:lnSpc>
            </a:pPr>
            <a:r>
              <a:rPr sz="1800" dirty="0">
                <a:latin typeface="Arial Unicode MS"/>
                <a:cs typeface="Arial Unicode MS"/>
              </a:rPr>
              <a:t>доставку</a:t>
            </a:r>
            <a:r>
              <a:rPr sz="1800" spc="15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данных.</a:t>
            </a:r>
            <a:r>
              <a:rPr sz="1800" spc="160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Фактически,</a:t>
            </a:r>
            <a:r>
              <a:rPr sz="1800" spc="160" dirty="0">
                <a:latin typeface="Arial Unicode MS"/>
                <a:cs typeface="Arial Unicode MS"/>
              </a:rPr>
              <a:t> </a:t>
            </a:r>
            <a:r>
              <a:rPr sz="1800" spc="-160" dirty="0">
                <a:latin typeface="Arial Unicode MS"/>
                <a:cs typeface="Arial Unicode MS"/>
              </a:rPr>
              <a:t>TCP</a:t>
            </a:r>
            <a:r>
              <a:rPr sz="1800" spc="15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предоставляет</a:t>
            </a:r>
            <a:r>
              <a:rPr sz="1800" spc="160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интерфейс, </a:t>
            </a:r>
            <a:r>
              <a:rPr sz="1800" spc="85" dirty="0">
                <a:latin typeface="Arial Unicode MS"/>
                <a:cs typeface="Arial Unicode MS"/>
              </a:rPr>
              <a:t>похожий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на</a:t>
            </a:r>
            <a:r>
              <a:rPr sz="1800" spc="4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файловый</a:t>
            </a:r>
            <a:r>
              <a:rPr sz="1800" spc="4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ввод/вывод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для</a:t>
            </a:r>
            <a:r>
              <a:rPr sz="1800" spc="4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сетевых</a:t>
            </a:r>
            <a:r>
              <a:rPr sz="1800" spc="45" dirty="0">
                <a:latin typeface="Arial Unicode MS"/>
                <a:cs typeface="Arial Unicode MS"/>
              </a:rPr>
              <a:t> соединений.</a:t>
            </a:r>
            <a:endParaRPr sz="1800">
              <a:latin typeface="Arial Unicode MS"/>
              <a:cs typeface="Arial Unicode MS"/>
            </a:endParaRPr>
          </a:p>
          <a:p>
            <a:pPr>
              <a:lnSpc>
                <a:spcPct val="100000"/>
              </a:lnSpc>
              <a:spcBef>
                <a:spcPts val="75"/>
              </a:spcBef>
            </a:pPr>
            <a:endParaRPr sz="285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Надежная</a:t>
            </a:r>
            <a:r>
              <a:rPr sz="1800" spc="220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доставка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Полнодуплексная</a:t>
            </a:r>
            <a:r>
              <a:rPr sz="1800" spc="590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передача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spc="65" dirty="0">
                <a:latin typeface="Arial Unicode MS"/>
                <a:cs typeface="Arial Unicode MS"/>
              </a:rPr>
              <a:t>Контроль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потока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защита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от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переполнения</a:t>
            </a:r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22713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70" dirty="0"/>
              <a:t>TCP</a:t>
            </a:r>
            <a:r>
              <a:rPr spc="-60" dirty="0"/>
              <a:t> </a:t>
            </a:r>
            <a:r>
              <a:rPr spc="55" dirty="0"/>
              <a:t>порты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39800" y="1749425"/>
            <a:ext cx="7272655" cy="2585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60" dirty="0">
                <a:latin typeface="Arial Unicode MS"/>
                <a:cs typeface="Arial Unicode MS"/>
              </a:rPr>
              <a:t>TCP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75" dirty="0">
                <a:latin typeface="Arial Unicode MS"/>
                <a:cs typeface="Arial Unicode MS"/>
              </a:rPr>
              <a:t>порт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это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spc="-25" dirty="0">
                <a:latin typeface="Arial Unicode MS"/>
                <a:cs typeface="Arial Unicode MS"/>
              </a:rPr>
              <a:t>«адрес»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сетевого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соединения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в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пределах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одного</a:t>
            </a:r>
            <a:endParaRPr sz="1800">
              <a:latin typeface="Arial Unicode MS"/>
              <a:cs typeface="Arial Unicode MS"/>
            </a:endParaRPr>
          </a:p>
          <a:p>
            <a:pPr marL="12700" marR="5080">
              <a:lnSpc>
                <a:spcPct val="166700"/>
              </a:lnSpc>
            </a:pPr>
            <a:r>
              <a:rPr sz="1800" dirty="0">
                <a:latin typeface="Arial Unicode MS"/>
                <a:cs typeface="Arial Unicode MS"/>
              </a:rPr>
              <a:t>хоста.</a:t>
            </a:r>
            <a:r>
              <a:rPr sz="1800" spc="-25" dirty="0">
                <a:latin typeface="Arial Unicode MS"/>
                <a:cs typeface="Arial Unicode MS"/>
              </a:rPr>
              <a:t> </a:t>
            </a:r>
            <a:r>
              <a:rPr sz="1800" spc="-160" dirty="0">
                <a:latin typeface="Arial Unicode MS"/>
                <a:cs typeface="Arial Unicode MS"/>
              </a:rPr>
              <a:t>TCP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80" dirty="0">
                <a:latin typeface="Arial Unicode MS"/>
                <a:cs typeface="Arial Unicode MS"/>
              </a:rPr>
              <a:t>порты</a:t>
            </a:r>
            <a:r>
              <a:rPr sz="1800" spc="-25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позволяют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поддерживать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множество</a:t>
            </a:r>
            <a:r>
              <a:rPr sz="1800" spc="-2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открытых </a:t>
            </a:r>
            <a:r>
              <a:rPr sz="1800" spc="65" dirty="0">
                <a:latin typeface="Arial Unicode MS"/>
                <a:cs typeface="Arial Unicode MS"/>
              </a:rPr>
              <a:t>соединений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на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80" dirty="0">
                <a:latin typeface="Arial Unicode MS"/>
                <a:cs typeface="Arial Unicode MS"/>
              </a:rPr>
              <a:t>одной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машине.</a:t>
            </a:r>
            <a:endParaRPr sz="1800">
              <a:latin typeface="Arial Unicode MS"/>
              <a:cs typeface="Arial Unicode MS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050">
              <a:latin typeface="Arial Unicode MS"/>
              <a:cs typeface="Arial Unicode MS"/>
            </a:endParaRPr>
          </a:p>
          <a:p>
            <a:pPr marL="12700" marR="114935">
              <a:lnSpc>
                <a:spcPct val="166700"/>
              </a:lnSpc>
            </a:pPr>
            <a:r>
              <a:rPr sz="1800" spc="55" dirty="0">
                <a:latin typeface="Arial Unicode MS"/>
                <a:cs typeface="Arial Unicode MS"/>
              </a:rPr>
              <a:t>Номер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порта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целое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число,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не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больше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65535.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Порты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85" dirty="0">
                <a:latin typeface="Arial Unicode MS"/>
                <a:cs typeface="Arial Unicode MS"/>
              </a:rPr>
              <a:t>ниже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-20" dirty="0">
                <a:latin typeface="Arial Unicode MS"/>
                <a:cs typeface="Arial Unicode MS"/>
              </a:rPr>
              <a:t>1024 </a:t>
            </a:r>
            <a:r>
              <a:rPr sz="1800" dirty="0">
                <a:latin typeface="Arial Unicode MS"/>
                <a:cs typeface="Arial Unicode MS"/>
              </a:rPr>
              <a:t>требуют</a:t>
            </a:r>
            <a:r>
              <a:rPr sz="1800" spc="210" dirty="0">
                <a:latin typeface="Arial Unicode MS"/>
                <a:cs typeface="Arial Unicode MS"/>
              </a:rPr>
              <a:t> </a:t>
            </a:r>
            <a:r>
              <a:rPr sz="1800" spc="85" dirty="0">
                <a:latin typeface="Arial Unicode MS"/>
                <a:cs typeface="Arial Unicode MS"/>
              </a:rPr>
              <a:t>привилегий</a:t>
            </a:r>
            <a:r>
              <a:rPr sz="1800" spc="21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суперпользователя</a:t>
            </a:r>
            <a:r>
              <a:rPr sz="1800" spc="21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для</a:t>
            </a:r>
            <a:r>
              <a:rPr sz="1800" spc="21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использования.</a:t>
            </a:r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52235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Стандартные</a:t>
            </a:r>
            <a:r>
              <a:rPr spc="-150" dirty="0"/>
              <a:t> </a:t>
            </a:r>
            <a:r>
              <a:rPr spc="-370" dirty="0"/>
              <a:t>TCP</a:t>
            </a:r>
            <a:r>
              <a:rPr spc="-65" dirty="0"/>
              <a:t> </a:t>
            </a:r>
            <a:r>
              <a:rPr spc="45" dirty="0"/>
              <a:t>порты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9471" y="1749425"/>
            <a:ext cx="1550035" cy="2128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2890" indent="-250825">
              <a:lnSpc>
                <a:spcPct val="100000"/>
              </a:lnSpc>
              <a:spcBef>
                <a:spcPts val="10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20,21</a:t>
            </a:r>
            <a:r>
              <a:rPr sz="1800" spc="-2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-25" dirty="0">
                <a:latin typeface="Arial Unicode MS"/>
                <a:cs typeface="Arial Unicode MS"/>
              </a:rPr>
              <a:t> FTP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22</a:t>
            </a:r>
            <a:r>
              <a:rPr sz="1800" spc="-3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-25" dirty="0">
                <a:latin typeface="Arial Unicode MS"/>
                <a:cs typeface="Arial Unicode MS"/>
              </a:rPr>
              <a:t> SSH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25</a:t>
            </a:r>
            <a:r>
              <a:rPr sz="1800" spc="-3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-25" dirty="0">
                <a:latin typeface="Arial Unicode MS"/>
                <a:cs typeface="Arial Unicode MS"/>
              </a:rPr>
              <a:t> </a:t>
            </a:r>
            <a:r>
              <a:rPr sz="1800" spc="-20" dirty="0">
                <a:latin typeface="Arial Unicode MS"/>
                <a:cs typeface="Arial Unicode MS"/>
              </a:rPr>
              <a:t>SMTP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80</a:t>
            </a:r>
            <a:r>
              <a:rPr sz="1800" spc="-3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-25" dirty="0">
                <a:latin typeface="Arial Unicode MS"/>
                <a:cs typeface="Arial Unicode MS"/>
              </a:rPr>
              <a:t> </a:t>
            </a:r>
            <a:r>
              <a:rPr sz="1800" spc="-20" dirty="0">
                <a:latin typeface="Arial Unicode MS"/>
                <a:cs typeface="Arial Unicode MS"/>
              </a:rPr>
              <a:t>HTTP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443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-85" dirty="0">
                <a:latin typeface="Arial Unicode MS"/>
                <a:cs typeface="Arial Unicode MS"/>
              </a:rPr>
              <a:t>HTTPS</a:t>
            </a:r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66643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Установление</a:t>
            </a:r>
            <a:r>
              <a:rPr spc="20" dirty="0"/>
              <a:t> </a:t>
            </a:r>
            <a:r>
              <a:rPr spc="-370" dirty="0"/>
              <a:t>TCP</a:t>
            </a:r>
            <a:r>
              <a:rPr spc="25" dirty="0"/>
              <a:t> </a:t>
            </a:r>
            <a:r>
              <a:rPr spc="-10" dirty="0"/>
              <a:t>соединения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2500" y="1676400"/>
            <a:ext cx="5505449" cy="299084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15</a:t>
            </a:fld>
            <a:endParaRPr spc="-25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43802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0" dirty="0"/>
              <a:t>Структура</a:t>
            </a:r>
            <a:r>
              <a:rPr spc="-185" dirty="0"/>
              <a:t> </a:t>
            </a:r>
            <a:r>
              <a:rPr spc="-10" dirty="0"/>
              <a:t>заголовка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62025" y="1685925"/>
            <a:ext cx="5915024" cy="227647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16</a:t>
            </a:fld>
            <a:endParaRPr spc="-25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17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35794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Флаги</a:t>
            </a:r>
            <a:r>
              <a:rPr spc="-35" dirty="0"/>
              <a:t> </a:t>
            </a:r>
            <a:r>
              <a:rPr spc="-10" dirty="0"/>
              <a:t>заголовка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9471" y="1749425"/>
            <a:ext cx="7306945" cy="2585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2890" indent="-250825">
              <a:lnSpc>
                <a:spcPct val="100000"/>
              </a:lnSpc>
              <a:spcBef>
                <a:spcPts val="100"/>
              </a:spcBef>
              <a:buClr>
                <a:srgbClr val="AAAAAA"/>
              </a:buClr>
              <a:buFont typeface="Arial Unicode MS"/>
              <a:buChar char="•"/>
              <a:tabLst>
                <a:tab pos="262890" algn="l"/>
                <a:tab pos="263525" algn="l"/>
              </a:tabLst>
            </a:pPr>
            <a:r>
              <a:rPr sz="1800" b="1" spc="-40" dirty="0">
                <a:latin typeface="Arial"/>
                <a:cs typeface="Arial"/>
              </a:rPr>
              <a:t>URG</a:t>
            </a:r>
            <a:r>
              <a:rPr sz="1800" b="1" spc="-5" dirty="0">
                <a:latin typeface="Arial"/>
                <a:cs typeface="Arial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—</a:t>
            </a:r>
            <a:r>
              <a:rPr sz="1800" spc="-5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поле</a:t>
            </a:r>
            <a:r>
              <a:rPr sz="1800" spc="-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«Указатель</a:t>
            </a:r>
            <a:r>
              <a:rPr sz="1800" spc="-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важности»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Font typeface="Arial Unicode MS"/>
              <a:buChar char="•"/>
              <a:tabLst>
                <a:tab pos="262890" algn="l"/>
                <a:tab pos="263525" algn="l"/>
              </a:tabLst>
            </a:pPr>
            <a:r>
              <a:rPr sz="1800" b="1" spc="-130" dirty="0">
                <a:latin typeface="Arial"/>
                <a:cs typeface="Arial"/>
              </a:rPr>
              <a:t>ACK</a:t>
            </a:r>
            <a:r>
              <a:rPr sz="1800" b="1" spc="20" dirty="0">
                <a:latin typeface="Arial"/>
                <a:cs typeface="Arial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—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поле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«Номер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подтверждения»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Font typeface="Arial Unicode MS"/>
              <a:buChar char="•"/>
              <a:tabLst>
                <a:tab pos="262890" algn="l"/>
                <a:tab pos="263525" algn="l"/>
              </a:tabLst>
            </a:pPr>
            <a:r>
              <a:rPr sz="1800" b="1" spc="-75" dirty="0">
                <a:latin typeface="Arial"/>
                <a:cs typeface="Arial"/>
              </a:rPr>
              <a:t>PSH</a:t>
            </a:r>
            <a:r>
              <a:rPr sz="1800" b="1" spc="-30" dirty="0">
                <a:latin typeface="Arial"/>
                <a:cs typeface="Arial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—</a:t>
            </a:r>
            <a:r>
              <a:rPr sz="1800" spc="-25" dirty="0">
                <a:latin typeface="Arial Unicode MS"/>
                <a:cs typeface="Arial Unicode MS"/>
              </a:rPr>
              <a:t> </a:t>
            </a:r>
            <a:r>
              <a:rPr sz="1800" spc="95" dirty="0">
                <a:latin typeface="Arial Unicode MS"/>
                <a:cs typeface="Arial Unicode MS"/>
              </a:rPr>
              <a:t>пуш</a:t>
            </a:r>
            <a:r>
              <a:rPr sz="1800" spc="-25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данных</a:t>
            </a:r>
            <a:r>
              <a:rPr sz="1800" spc="-25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в</a:t>
            </a:r>
            <a:r>
              <a:rPr sz="1800" spc="-30" dirty="0">
                <a:latin typeface="Arial Unicode MS"/>
                <a:cs typeface="Arial Unicode MS"/>
              </a:rPr>
              <a:t> </a:t>
            </a:r>
            <a:r>
              <a:rPr sz="1800" spc="75" dirty="0">
                <a:latin typeface="Arial Unicode MS"/>
                <a:cs typeface="Arial Unicode MS"/>
              </a:rPr>
              <a:t>приложение</a:t>
            </a:r>
            <a:r>
              <a:rPr sz="1800" spc="-2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пользователя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Font typeface="Arial Unicode MS"/>
              <a:buChar char="•"/>
              <a:tabLst>
                <a:tab pos="262890" algn="l"/>
                <a:tab pos="263525" algn="l"/>
              </a:tabLst>
            </a:pPr>
            <a:r>
              <a:rPr sz="1800" b="1" spc="-140" dirty="0">
                <a:latin typeface="Arial"/>
                <a:cs typeface="Arial"/>
              </a:rPr>
              <a:t>RST</a:t>
            </a:r>
            <a:r>
              <a:rPr sz="1800" b="1" spc="145" dirty="0">
                <a:latin typeface="Arial"/>
                <a:cs typeface="Arial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—</a:t>
            </a:r>
            <a:r>
              <a:rPr sz="1800" spc="14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оборвать</a:t>
            </a:r>
            <a:r>
              <a:rPr sz="1800" spc="15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соединения,</a:t>
            </a:r>
            <a:r>
              <a:rPr sz="1800" spc="14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сбросить</a:t>
            </a:r>
            <a:r>
              <a:rPr sz="1800" spc="15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буфер</a:t>
            </a:r>
            <a:r>
              <a:rPr sz="1800" spc="14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(очистка</a:t>
            </a:r>
            <a:r>
              <a:rPr sz="1800" spc="150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буфера)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Font typeface="Arial Unicode MS"/>
              <a:buChar char="•"/>
              <a:tabLst>
                <a:tab pos="262890" algn="l"/>
                <a:tab pos="263525" algn="l"/>
              </a:tabLst>
            </a:pPr>
            <a:r>
              <a:rPr sz="1800" b="1" spc="-35" dirty="0">
                <a:latin typeface="Arial"/>
                <a:cs typeface="Arial"/>
              </a:rPr>
              <a:t>SYN</a:t>
            </a:r>
            <a:r>
              <a:rPr sz="1800" b="1" spc="-15" dirty="0">
                <a:latin typeface="Arial"/>
                <a:cs typeface="Arial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—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75" dirty="0">
                <a:latin typeface="Arial Unicode MS"/>
                <a:cs typeface="Arial Unicode MS"/>
              </a:rPr>
              <a:t>синхронизация</a:t>
            </a:r>
            <a:r>
              <a:rPr sz="1800" spc="-10" dirty="0">
                <a:latin typeface="Arial Unicode MS"/>
                <a:cs typeface="Arial Unicode MS"/>
              </a:rPr>
              <a:t> </a:t>
            </a:r>
            <a:r>
              <a:rPr sz="1800" spc="80" dirty="0">
                <a:latin typeface="Arial Unicode MS"/>
                <a:cs typeface="Arial Unicode MS"/>
              </a:rPr>
              <a:t>номеров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последовательности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Font typeface="Arial Unicode MS"/>
              <a:buChar char="•"/>
              <a:tabLst>
                <a:tab pos="262890" algn="l"/>
                <a:tab pos="263525" algn="l"/>
              </a:tabLst>
            </a:pPr>
            <a:r>
              <a:rPr sz="1800" b="1" dirty="0">
                <a:latin typeface="Arial"/>
                <a:cs typeface="Arial"/>
              </a:rPr>
              <a:t>FIN</a:t>
            </a:r>
            <a:r>
              <a:rPr sz="1800" b="1" spc="15" dirty="0">
                <a:latin typeface="Arial"/>
                <a:cs typeface="Arial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—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завершение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45" dirty="0">
                <a:latin typeface="Arial Unicode MS"/>
                <a:cs typeface="Arial Unicode MS"/>
              </a:rPr>
              <a:t>соединения</a:t>
            </a:r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44589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Пример</a:t>
            </a:r>
            <a:r>
              <a:rPr spc="65" dirty="0"/>
              <a:t> </a:t>
            </a:r>
            <a:r>
              <a:rPr spc="-370" dirty="0"/>
              <a:t>TCP</a:t>
            </a:r>
            <a:r>
              <a:rPr spc="70" dirty="0"/>
              <a:t> </a:t>
            </a:r>
            <a:r>
              <a:rPr spc="-10" dirty="0"/>
              <a:t>клиента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939800" y="1600200"/>
            <a:ext cx="7296150" cy="2225675"/>
          </a:xfrm>
          <a:prstGeom prst="rect">
            <a:avLst/>
          </a:prstGeom>
        </p:spPr>
        <p:txBody>
          <a:bodyPr vert="horz" wrap="square" lIns="0" tIns="527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15"/>
              </a:spcBef>
            </a:pPr>
            <a:r>
              <a:rPr sz="1800" b="1" dirty="0">
                <a:latin typeface="Courier New"/>
                <a:cs typeface="Courier New"/>
              </a:rPr>
              <a:t>import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spc="-10" dirty="0">
                <a:latin typeface="Courier New"/>
                <a:cs typeface="Courier New"/>
              </a:rPr>
              <a:t>socket</a:t>
            </a:r>
            <a:endParaRPr sz="180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15"/>
              </a:spcBef>
              <a:tabLst>
                <a:tab pos="561340" algn="l"/>
                <a:tab pos="1932939" algn="l"/>
              </a:tabLst>
            </a:pPr>
            <a:r>
              <a:rPr sz="1800" spc="-25" dirty="0">
                <a:latin typeface="Courier New"/>
                <a:cs typeface="Courier New"/>
              </a:rPr>
              <a:t>req</a:t>
            </a:r>
            <a:r>
              <a:rPr sz="1800" dirty="0">
                <a:latin typeface="Courier New"/>
                <a:cs typeface="Courier New"/>
              </a:rPr>
              <a:t>	=</a:t>
            </a:r>
            <a:r>
              <a:rPr sz="1800" spc="-15" dirty="0">
                <a:latin typeface="Courier New"/>
                <a:cs typeface="Courier New"/>
              </a:rPr>
              <a:t> </a:t>
            </a:r>
            <a:r>
              <a:rPr sz="1800" spc="-10" dirty="0">
                <a:solidFill>
                  <a:srgbClr val="DD1144"/>
                </a:solidFill>
                <a:latin typeface="Courier New"/>
                <a:cs typeface="Courier New"/>
              </a:rPr>
              <a:t>b'Hello</a:t>
            </a:r>
            <a:r>
              <a:rPr sz="1800" dirty="0">
                <a:solidFill>
                  <a:srgbClr val="DD1144"/>
                </a:solidFill>
                <a:latin typeface="Courier New"/>
                <a:cs typeface="Courier New"/>
              </a:rPr>
              <a:t>	</a:t>
            </a:r>
            <a:r>
              <a:rPr sz="1800" spc="-10" dirty="0">
                <a:solidFill>
                  <a:srgbClr val="DD1144"/>
                </a:solidFill>
                <a:latin typeface="Courier New"/>
                <a:cs typeface="Courier New"/>
              </a:rPr>
              <a:t>tcp!'</a:t>
            </a:r>
            <a:endParaRPr sz="1800" dirty="0">
              <a:latin typeface="Courier New"/>
              <a:cs typeface="Courier New"/>
            </a:endParaRPr>
          </a:p>
          <a:p>
            <a:pPr marL="12700" marR="5080">
              <a:lnSpc>
                <a:spcPct val="114599"/>
              </a:lnSpc>
              <a:tabLst>
                <a:tab pos="286385" algn="l"/>
                <a:tab pos="561340" algn="l"/>
                <a:tab pos="4676775" algn="l"/>
              </a:tabLst>
            </a:pPr>
            <a:r>
              <a:rPr sz="1800" spc="-50" dirty="0">
                <a:latin typeface="Courier New"/>
                <a:cs typeface="Courier New"/>
              </a:rPr>
              <a:t>s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60" dirty="0">
                <a:latin typeface="Courier New"/>
                <a:cs typeface="Courier New"/>
              </a:rPr>
              <a:t>=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socket.socket(socket.AF_INET,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socket.SOCK_STREAM) </a:t>
            </a:r>
            <a:r>
              <a:rPr sz="1800" dirty="0">
                <a:latin typeface="Courier New"/>
                <a:cs typeface="Courier New"/>
              </a:rPr>
              <a:t>s.connect((</a:t>
            </a:r>
            <a:r>
              <a:rPr sz="1800" dirty="0">
                <a:solidFill>
                  <a:srgbClr val="DD1144"/>
                </a:solidFill>
                <a:latin typeface="Courier New"/>
                <a:cs typeface="Courier New"/>
              </a:rPr>
              <a:t>'127.0.0.1'</a:t>
            </a:r>
            <a:r>
              <a:rPr sz="1800" dirty="0">
                <a:latin typeface="Courier New"/>
                <a:cs typeface="Courier New"/>
              </a:rPr>
              <a:t>,</a:t>
            </a:r>
            <a:r>
              <a:rPr sz="1800" spc="-15" dirty="0">
                <a:latin typeface="Courier New"/>
                <a:cs typeface="Courier New"/>
              </a:rPr>
              <a:t> </a:t>
            </a:r>
            <a:r>
              <a:rPr sz="1800" spc="-10" dirty="0">
                <a:solidFill>
                  <a:srgbClr val="008080"/>
                </a:solidFill>
                <a:latin typeface="Courier New"/>
                <a:cs typeface="Courier New"/>
              </a:rPr>
              <a:t>1234</a:t>
            </a:r>
            <a:r>
              <a:rPr sz="1800" spc="-10" dirty="0">
                <a:latin typeface="Courier New"/>
                <a:cs typeface="Courier New"/>
              </a:rPr>
              <a:t>))</a:t>
            </a:r>
            <a:endParaRPr sz="180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15"/>
              </a:spcBef>
            </a:pPr>
            <a:r>
              <a:rPr sz="1800" spc="-10" dirty="0">
                <a:latin typeface="Courier New"/>
                <a:cs typeface="Courier New"/>
              </a:rPr>
              <a:t>s.send(req)</a:t>
            </a:r>
            <a:endParaRPr sz="1800" dirty="0">
              <a:latin typeface="Courier New"/>
              <a:cs typeface="Courier New"/>
            </a:endParaRPr>
          </a:p>
          <a:p>
            <a:pPr marL="12700" marR="4806315">
              <a:lnSpc>
                <a:spcPct val="114599"/>
              </a:lnSpc>
              <a:tabLst>
                <a:tab pos="561340" algn="l"/>
                <a:tab pos="835660" algn="l"/>
              </a:tabLst>
            </a:pPr>
            <a:r>
              <a:rPr sz="1800" spc="-25" dirty="0">
                <a:latin typeface="Courier New"/>
                <a:cs typeface="Courier New"/>
              </a:rPr>
              <a:t>rsp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=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s.recv(</a:t>
            </a:r>
            <a:r>
              <a:rPr sz="1800" spc="-10" dirty="0">
                <a:solidFill>
                  <a:srgbClr val="008080"/>
                </a:solidFill>
                <a:latin typeface="Courier New"/>
                <a:cs typeface="Courier New"/>
              </a:rPr>
              <a:t>1024</a:t>
            </a:r>
            <a:r>
              <a:rPr sz="1800" spc="-10" dirty="0">
                <a:latin typeface="Courier New"/>
                <a:cs typeface="Courier New"/>
              </a:rPr>
              <a:t>) s.close()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18</a:t>
            </a:fld>
            <a:endParaRPr spc="-25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45135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Пример</a:t>
            </a:r>
            <a:r>
              <a:rPr spc="65" dirty="0"/>
              <a:t> </a:t>
            </a:r>
            <a:r>
              <a:rPr spc="-370" dirty="0"/>
              <a:t>TCP</a:t>
            </a:r>
            <a:r>
              <a:rPr spc="70" dirty="0"/>
              <a:t> </a:t>
            </a:r>
            <a:r>
              <a:rPr spc="-10" dirty="0"/>
              <a:t>сервера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939800" y="1543572"/>
            <a:ext cx="7296150" cy="3482975"/>
          </a:xfrm>
          <a:prstGeom prst="rect">
            <a:avLst/>
          </a:prstGeom>
        </p:spPr>
        <p:txBody>
          <a:bodyPr vert="horz" wrap="square" lIns="0" tIns="527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15"/>
              </a:spcBef>
            </a:pPr>
            <a:r>
              <a:rPr sz="1800" b="1" dirty="0">
                <a:latin typeface="Courier New"/>
                <a:cs typeface="Courier New"/>
              </a:rPr>
              <a:t>import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spc="-10" dirty="0">
                <a:latin typeface="Courier New"/>
                <a:cs typeface="Courier New"/>
              </a:rPr>
              <a:t>socket</a:t>
            </a:r>
            <a:endParaRPr sz="1800" dirty="0">
              <a:latin typeface="Courier New"/>
              <a:cs typeface="Courier New"/>
            </a:endParaRPr>
          </a:p>
          <a:p>
            <a:pPr marL="12700" marR="5080">
              <a:lnSpc>
                <a:spcPct val="114599"/>
              </a:lnSpc>
              <a:tabLst>
                <a:tab pos="286385" algn="l"/>
                <a:tab pos="561340" algn="l"/>
                <a:tab pos="4676775" algn="l"/>
              </a:tabLst>
            </a:pPr>
            <a:r>
              <a:rPr sz="1800" spc="-50" dirty="0">
                <a:latin typeface="Courier New"/>
                <a:cs typeface="Courier New"/>
              </a:rPr>
              <a:t>s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60" dirty="0">
                <a:latin typeface="Courier New"/>
                <a:cs typeface="Courier New"/>
              </a:rPr>
              <a:t>=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socket.socket(socket.AF_INET,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socket.SOCK_STREAM) </a:t>
            </a:r>
            <a:r>
              <a:rPr sz="1800" dirty="0">
                <a:latin typeface="Courier New"/>
                <a:cs typeface="Courier New"/>
              </a:rPr>
              <a:t>s.bind((</a:t>
            </a:r>
            <a:r>
              <a:rPr sz="1800" dirty="0">
                <a:solidFill>
                  <a:srgbClr val="DD1144"/>
                </a:solidFill>
                <a:latin typeface="Courier New"/>
                <a:cs typeface="Courier New"/>
              </a:rPr>
              <a:t>'127.0.0.1'</a:t>
            </a:r>
            <a:r>
              <a:rPr sz="1800" dirty="0">
                <a:latin typeface="Courier New"/>
                <a:cs typeface="Courier New"/>
              </a:rPr>
              <a:t>,</a:t>
            </a:r>
            <a:r>
              <a:rPr sz="1800" spc="-10" dirty="0">
                <a:latin typeface="Courier New"/>
                <a:cs typeface="Courier New"/>
              </a:rPr>
              <a:t> </a:t>
            </a:r>
            <a:r>
              <a:rPr sz="1800" spc="-10" dirty="0">
                <a:solidFill>
                  <a:srgbClr val="008080"/>
                </a:solidFill>
                <a:latin typeface="Courier New"/>
                <a:cs typeface="Courier New"/>
              </a:rPr>
              <a:t>1234</a:t>
            </a:r>
            <a:r>
              <a:rPr sz="1800" spc="-10" dirty="0">
                <a:latin typeface="Courier New"/>
                <a:cs typeface="Courier New"/>
              </a:rPr>
              <a:t>))</a:t>
            </a:r>
            <a:endParaRPr sz="1800" dirty="0">
              <a:latin typeface="Courier New"/>
              <a:cs typeface="Courier New"/>
            </a:endParaRPr>
          </a:p>
          <a:p>
            <a:pPr marL="12700" marR="5629275">
              <a:lnSpc>
                <a:spcPct val="114599"/>
              </a:lnSpc>
            </a:pPr>
            <a:r>
              <a:rPr sz="1800" spc="-10" dirty="0">
                <a:latin typeface="Courier New"/>
                <a:cs typeface="Courier New"/>
              </a:rPr>
              <a:t>s.listen(</a:t>
            </a:r>
            <a:r>
              <a:rPr sz="1800" spc="-10" dirty="0">
                <a:solidFill>
                  <a:srgbClr val="008080"/>
                </a:solidFill>
                <a:latin typeface="Courier New"/>
                <a:cs typeface="Courier New"/>
              </a:rPr>
              <a:t>10</a:t>
            </a:r>
            <a:r>
              <a:rPr sz="1800" spc="-10" dirty="0">
                <a:latin typeface="Courier New"/>
                <a:cs typeface="Courier New"/>
              </a:rPr>
              <a:t>) </a:t>
            </a:r>
            <a:r>
              <a:rPr sz="1800" b="1" dirty="0">
                <a:latin typeface="Courier New"/>
                <a:cs typeface="Courier New"/>
              </a:rPr>
              <a:t>while</a:t>
            </a:r>
            <a:r>
              <a:rPr sz="1800" b="1" spc="-5" dirty="0">
                <a:latin typeface="Courier New"/>
                <a:cs typeface="Courier New"/>
              </a:rPr>
              <a:t> </a:t>
            </a:r>
            <a:r>
              <a:rPr sz="1800" b="1" spc="-10" dirty="0">
                <a:latin typeface="Courier New"/>
                <a:cs typeface="Courier New"/>
              </a:rPr>
              <a:t>True:</a:t>
            </a:r>
            <a:endParaRPr sz="1800" b="1" dirty="0">
              <a:latin typeface="Courier New"/>
              <a:cs typeface="Courier New"/>
            </a:endParaRPr>
          </a:p>
          <a:p>
            <a:pPr marL="561340" marR="3571240">
              <a:lnSpc>
                <a:spcPct val="114599"/>
              </a:lnSpc>
              <a:tabLst>
                <a:tab pos="1384300" algn="l"/>
                <a:tab pos="2070100" algn="l"/>
                <a:tab pos="2344420" algn="l"/>
              </a:tabLst>
            </a:pPr>
            <a:r>
              <a:rPr sz="1800" spc="-10" dirty="0">
                <a:latin typeface="Courier New"/>
                <a:cs typeface="Courier New"/>
              </a:rPr>
              <a:t>conn,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20" dirty="0">
                <a:latin typeface="Courier New"/>
                <a:cs typeface="Courier New"/>
              </a:rPr>
              <a:t>addr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=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s.accept() </a:t>
            </a:r>
            <a:r>
              <a:rPr sz="1800" b="1" dirty="0">
                <a:latin typeface="Courier New"/>
                <a:cs typeface="Courier New"/>
              </a:rPr>
              <a:t>while</a:t>
            </a:r>
            <a:r>
              <a:rPr sz="1800" b="1" spc="-5" dirty="0">
                <a:latin typeface="Courier New"/>
                <a:cs typeface="Courier New"/>
              </a:rPr>
              <a:t> </a:t>
            </a:r>
            <a:r>
              <a:rPr sz="1800" b="1" spc="-10" dirty="0">
                <a:latin typeface="Courier New"/>
                <a:cs typeface="Courier New"/>
              </a:rPr>
              <a:t>True:</a:t>
            </a:r>
            <a:endParaRPr sz="1800" b="1" dirty="0">
              <a:latin typeface="Courier New"/>
              <a:cs typeface="Courier New"/>
            </a:endParaRPr>
          </a:p>
          <a:p>
            <a:pPr marL="1109980" marR="3159760">
              <a:lnSpc>
                <a:spcPct val="114599"/>
              </a:lnSpc>
              <a:tabLst>
                <a:tab pos="1795780" algn="l"/>
                <a:tab pos="2070100" algn="l"/>
              </a:tabLst>
            </a:pPr>
            <a:r>
              <a:rPr sz="1800" spc="-20" dirty="0">
                <a:latin typeface="Courier New"/>
                <a:cs typeface="Courier New"/>
              </a:rPr>
              <a:t>data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=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conn.recv(</a:t>
            </a:r>
            <a:r>
              <a:rPr sz="1800" spc="-10" dirty="0">
                <a:solidFill>
                  <a:srgbClr val="008080"/>
                </a:solidFill>
                <a:latin typeface="Courier New"/>
                <a:cs typeface="Courier New"/>
              </a:rPr>
              <a:t>1024</a:t>
            </a:r>
            <a:r>
              <a:rPr sz="1800" spc="-10" dirty="0">
                <a:latin typeface="Courier New"/>
                <a:cs typeface="Courier New"/>
              </a:rPr>
              <a:t>) </a:t>
            </a:r>
            <a:r>
              <a:rPr sz="1800" b="1" dirty="0">
                <a:latin typeface="Courier New"/>
                <a:cs typeface="Courier New"/>
              </a:rPr>
              <a:t>if</a:t>
            </a:r>
            <a:r>
              <a:rPr sz="1800" b="1" spc="-5" dirty="0">
                <a:latin typeface="Courier New"/>
                <a:cs typeface="Courier New"/>
              </a:rPr>
              <a:t> </a:t>
            </a:r>
            <a:r>
              <a:rPr sz="1800" b="1" dirty="0">
                <a:latin typeface="Courier New"/>
                <a:cs typeface="Courier New"/>
              </a:rPr>
              <a:t>not</a:t>
            </a:r>
            <a:r>
              <a:rPr sz="1800" b="1" spc="-5" dirty="0">
                <a:latin typeface="Courier New"/>
                <a:cs typeface="Courier New"/>
              </a:rPr>
              <a:t> </a:t>
            </a:r>
            <a:r>
              <a:rPr sz="1800" dirty="0">
                <a:latin typeface="Courier New"/>
                <a:cs typeface="Courier New"/>
              </a:rPr>
              <a:t>data: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b="1" spc="-10" dirty="0">
                <a:latin typeface="Courier New"/>
                <a:cs typeface="Courier New"/>
              </a:rPr>
              <a:t>break</a:t>
            </a:r>
            <a:r>
              <a:rPr sz="1800" spc="-10" dirty="0">
                <a:latin typeface="Courier New"/>
                <a:cs typeface="Courier New"/>
              </a:rPr>
              <a:t> conn.send(data)</a:t>
            </a:r>
            <a:endParaRPr sz="1800" dirty="0">
              <a:latin typeface="Courier New"/>
              <a:cs typeface="Courier New"/>
            </a:endParaRPr>
          </a:p>
          <a:p>
            <a:pPr marL="561340">
              <a:lnSpc>
                <a:spcPct val="100000"/>
              </a:lnSpc>
              <a:spcBef>
                <a:spcPts val="310"/>
              </a:spcBef>
            </a:pPr>
            <a:r>
              <a:rPr sz="1800" spc="-10" dirty="0">
                <a:latin typeface="Courier New"/>
                <a:cs typeface="Courier New"/>
              </a:rPr>
              <a:t>conn.close()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19</a:t>
            </a:fld>
            <a:endParaRPr spc="-2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4773364" y="5381761"/>
            <a:ext cx="219710" cy="337185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z="1800" spc="25" dirty="0">
                <a:solidFill>
                  <a:srgbClr val="AAAAAA"/>
                </a:solidFill>
                <a:latin typeface="Arial Unicode MS"/>
                <a:cs typeface="Arial Unicode MS"/>
              </a:rPr>
              <a:t>2</a:t>
            </a:fld>
            <a:endParaRPr sz="1800">
              <a:latin typeface="Arial Unicode MS"/>
              <a:cs typeface="Arial Unicode MS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64928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Как</a:t>
            </a:r>
            <a:r>
              <a:rPr spc="65" dirty="0"/>
              <a:t> </a:t>
            </a:r>
            <a:r>
              <a:rPr dirty="0"/>
              <a:t>происходит</a:t>
            </a:r>
            <a:r>
              <a:rPr spc="70" dirty="0"/>
              <a:t> </a:t>
            </a:r>
            <a:r>
              <a:rPr spc="-235" dirty="0"/>
              <a:t>HTTP</a:t>
            </a:r>
            <a:r>
              <a:rPr spc="65" dirty="0"/>
              <a:t> </a:t>
            </a:r>
            <a:r>
              <a:rPr dirty="0"/>
              <a:t>запрос</a:t>
            </a:r>
            <a:r>
              <a:rPr spc="70" dirty="0"/>
              <a:t> </a:t>
            </a:r>
            <a:r>
              <a:rPr spc="-555" dirty="0"/>
              <a:t>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9471" y="1749425"/>
            <a:ext cx="7390130" cy="3042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2890" indent="-250825">
              <a:lnSpc>
                <a:spcPct val="100000"/>
              </a:lnSpc>
              <a:spcBef>
                <a:spcPts val="10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Браузер</a:t>
            </a:r>
            <a:r>
              <a:rPr sz="1800" spc="50" dirty="0">
                <a:latin typeface="Arial Unicode MS"/>
                <a:cs typeface="Arial Unicode MS"/>
              </a:rPr>
              <a:t> анализирует</a:t>
            </a:r>
            <a:r>
              <a:rPr sz="1800" spc="55" dirty="0">
                <a:latin typeface="Arial Unicode MS"/>
                <a:cs typeface="Arial Unicode MS"/>
              </a:rPr>
              <a:t> </a:t>
            </a:r>
            <a:r>
              <a:rPr sz="1800" spc="70" dirty="0">
                <a:latin typeface="Arial Unicode MS"/>
                <a:cs typeface="Arial Unicode MS"/>
              </a:rPr>
              <a:t>введенный</a:t>
            </a:r>
            <a:r>
              <a:rPr sz="1800" spc="50" dirty="0">
                <a:latin typeface="Arial Unicode MS"/>
                <a:cs typeface="Arial Unicode MS"/>
              </a:rPr>
              <a:t> </a:t>
            </a:r>
            <a:r>
              <a:rPr sz="1800" spc="-90" dirty="0">
                <a:latin typeface="Arial Unicode MS"/>
                <a:cs typeface="Arial Unicode MS"/>
              </a:rPr>
              <a:t>URL</a:t>
            </a:r>
            <a:r>
              <a:rPr sz="1800" spc="55" dirty="0">
                <a:latin typeface="Arial Unicode MS"/>
                <a:cs typeface="Arial Unicode MS"/>
              </a:rPr>
              <a:t> </a:t>
            </a:r>
            <a:r>
              <a:rPr sz="1800" spc="130" dirty="0">
                <a:latin typeface="Arial Unicode MS"/>
                <a:cs typeface="Arial Unicode MS"/>
              </a:rPr>
              <a:t>и</a:t>
            </a:r>
            <a:r>
              <a:rPr sz="1800" spc="5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извлекает</a:t>
            </a:r>
            <a:r>
              <a:rPr sz="1800" spc="50" dirty="0">
                <a:latin typeface="Arial Unicode MS"/>
                <a:cs typeface="Arial Unicode MS"/>
              </a:rPr>
              <a:t> </a:t>
            </a:r>
            <a:r>
              <a:rPr sz="1800" spc="70" dirty="0">
                <a:latin typeface="Arial Unicode MS"/>
                <a:cs typeface="Arial Unicode MS"/>
              </a:rPr>
              <a:t>имя</a:t>
            </a:r>
            <a:r>
              <a:rPr sz="1800" spc="5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хоста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Используя</a:t>
            </a:r>
            <a:r>
              <a:rPr sz="1800" spc="13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систему</a:t>
            </a:r>
            <a:r>
              <a:rPr sz="1800" spc="135" dirty="0">
                <a:latin typeface="Arial Unicode MS"/>
                <a:cs typeface="Arial Unicode MS"/>
              </a:rPr>
              <a:t> </a:t>
            </a:r>
            <a:r>
              <a:rPr sz="1800" spc="-50" dirty="0">
                <a:latin typeface="Arial Unicode MS"/>
                <a:cs typeface="Arial Unicode MS"/>
              </a:rPr>
              <a:t>DNS,</a:t>
            </a:r>
            <a:r>
              <a:rPr sz="1800" spc="13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браузер</a:t>
            </a:r>
            <a:r>
              <a:rPr sz="1800" spc="13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преобразует</a:t>
            </a:r>
            <a:r>
              <a:rPr sz="1800" spc="135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домен</a:t>
            </a:r>
            <a:r>
              <a:rPr sz="1800" spc="135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в</a:t>
            </a:r>
            <a:r>
              <a:rPr sz="1800" spc="135" dirty="0">
                <a:latin typeface="Arial Unicode MS"/>
                <a:cs typeface="Arial Unicode MS"/>
              </a:rPr>
              <a:t> </a:t>
            </a:r>
            <a:r>
              <a:rPr sz="1800" spc="75" dirty="0">
                <a:latin typeface="Arial Unicode MS"/>
                <a:cs typeface="Arial Unicode MS"/>
              </a:rPr>
              <a:t>ip</a:t>
            </a:r>
            <a:r>
              <a:rPr sz="1800" spc="13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адрес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Устанавливает</a:t>
            </a:r>
            <a:r>
              <a:rPr sz="1800" spc="85" dirty="0">
                <a:latin typeface="Arial Unicode MS"/>
                <a:cs typeface="Arial Unicode MS"/>
              </a:rPr>
              <a:t> </a:t>
            </a:r>
            <a:r>
              <a:rPr sz="1800" spc="-160" dirty="0">
                <a:latin typeface="Arial Unicode MS"/>
                <a:cs typeface="Arial Unicode MS"/>
              </a:rPr>
              <a:t>TCP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соединение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web-</a:t>
            </a:r>
            <a:r>
              <a:rPr sz="1800" spc="40" dirty="0">
                <a:latin typeface="Arial Unicode MS"/>
                <a:cs typeface="Arial Unicode MS"/>
              </a:rPr>
              <a:t>сервером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spc="-20" dirty="0">
                <a:latin typeface="Arial Unicode MS"/>
                <a:cs typeface="Arial Unicode MS"/>
              </a:rPr>
              <a:t>Если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spc="70" dirty="0">
                <a:latin typeface="Arial Unicode MS"/>
                <a:cs typeface="Arial Unicode MS"/>
              </a:rPr>
              <a:t>протокол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https,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устанавливает</a:t>
            </a:r>
            <a:r>
              <a:rPr sz="1800" spc="30" dirty="0">
                <a:latin typeface="Arial Unicode MS"/>
                <a:cs typeface="Arial Unicode MS"/>
              </a:rPr>
              <a:t> </a:t>
            </a:r>
            <a:r>
              <a:rPr sz="1800" spc="-140" dirty="0">
                <a:latin typeface="Arial Unicode MS"/>
                <a:cs typeface="Arial Unicode MS"/>
              </a:rPr>
              <a:t>TLS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соединение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поверх</a:t>
            </a:r>
            <a:r>
              <a:rPr sz="1800" spc="30" dirty="0">
                <a:latin typeface="Arial Unicode MS"/>
                <a:cs typeface="Arial Unicode MS"/>
              </a:rPr>
              <a:t> </a:t>
            </a:r>
            <a:r>
              <a:rPr sz="1800" spc="-70" dirty="0">
                <a:latin typeface="Arial Unicode MS"/>
                <a:cs typeface="Arial Unicode MS"/>
              </a:rPr>
              <a:t>TCP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spc="55" dirty="0">
                <a:latin typeface="Arial Unicode MS"/>
                <a:cs typeface="Arial Unicode MS"/>
              </a:rPr>
              <a:t>Формирует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spc="-70" dirty="0">
                <a:latin typeface="Arial Unicode MS"/>
                <a:cs typeface="Arial Unicode MS"/>
              </a:rPr>
              <a:t>HTTP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запрос,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отправляет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его,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spc="-70" dirty="0">
                <a:latin typeface="Arial Unicode MS"/>
                <a:cs typeface="Arial Unicode MS"/>
              </a:rPr>
              <a:t>HTTP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ответ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Браузер</a:t>
            </a:r>
            <a:r>
              <a:rPr sz="1800" spc="10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закрывает</a:t>
            </a:r>
            <a:r>
              <a:rPr sz="1800" spc="100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соединение</a:t>
            </a:r>
            <a:r>
              <a:rPr sz="1800" spc="10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(для</a:t>
            </a:r>
            <a:r>
              <a:rPr sz="1800" spc="10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HTTP/1.0)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Далее</a:t>
            </a:r>
            <a:r>
              <a:rPr sz="1800" spc="10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процесс</a:t>
            </a:r>
            <a:r>
              <a:rPr sz="1800" spc="105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парсинга</a:t>
            </a:r>
            <a:r>
              <a:rPr sz="1800" spc="105" dirty="0">
                <a:latin typeface="Arial Unicode MS"/>
                <a:cs typeface="Arial Unicode MS"/>
              </a:rPr>
              <a:t> </a:t>
            </a:r>
            <a:r>
              <a:rPr sz="1800" spc="130" dirty="0">
                <a:latin typeface="Arial Unicode MS"/>
                <a:cs typeface="Arial Unicode MS"/>
              </a:rPr>
              <a:t>и</a:t>
            </a:r>
            <a:r>
              <a:rPr sz="1800" spc="105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отображения</a:t>
            </a:r>
            <a:r>
              <a:rPr sz="1800" spc="10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документа</a:t>
            </a:r>
            <a:r>
              <a:rPr sz="1800" spc="105" dirty="0">
                <a:latin typeface="Arial Unicode MS"/>
                <a:cs typeface="Arial Unicode MS"/>
              </a:rPr>
              <a:t> </a:t>
            </a:r>
            <a:r>
              <a:rPr sz="1800" spc="-25" dirty="0">
                <a:latin typeface="Arial Unicode MS"/>
                <a:cs typeface="Arial Unicode MS"/>
              </a:rPr>
              <a:t>...</a:t>
            </a:r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 marR="5080">
              <a:lnSpc>
                <a:spcPts val="3600"/>
              </a:lnSpc>
              <a:spcBef>
                <a:spcPts val="820"/>
              </a:spcBef>
            </a:pPr>
            <a:r>
              <a:rPr dirty="0"/>
              <a:t>Как </a:t>
            </a:r>
            <a:r>
              <a:rPr spc="95" dirty="0"/>
              <a:t>правильно</a:t>
            </a:r>
            <a:r>
              <a:rPr spc="5" dirty="0"/>
              <a:t> </a:t>
            </a:r>
            <a:r>
              <a:rPr dirty="0"/>
              <a:t>читать данные</a:t>
            </a:r>
            <a:r>
              <a:rPr spc="5" dirty="0"/>
              <a:t> </a:t>
            </a:r>
            <a:r>
              <a:rPr spc="25" dirty="0"/>
              <a:t>из </a:t>
            </a:r>
            <a:r>
              <a:rPr spc="-10" dirty="0"/>
              <a:t>сокета</a:t>
            </a:r>
            <a:r>
              <a:rPr spc="-200" dirty="0"/>
              <a:t> </a:t>
            </a:r>
            <a:r>
              <a:rPr spc="-565" dirty="0"/>
              <a:t>?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939800" y="1981200"/>
            <a:ext cx="5787390" cy="2540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61340" marR="1925955" indent="-549275">
              <a:lnSpc>
                <a:spcPct val="114599"/>
              </a:lnSpc>
              <a:spcBef>
                <a:spcPts val="100"/>
              </a:spcBef>
              <a:tabLst>
                <a:tab pos="1109980" algn="l"/>
                <a:tab pos="2755900" algn="l"/>
              </a:tabLst>
            </a:pPr>
            <a:r>
              <a:rPr sz="1800" b="1" dirty="0">
                <a:latin typeface="Courier New"/>
                <a:cs typeface="Courier New"/>
              </a:rPr>
              <a:t>def</a:t>
            </a:r>
            <a:r>
              <a:rPr sz="1800" b="1" spc="-5" dirty="0">
                <a:latin typeface="Courier New"/>
                <a:cs typeface="Courier New"/>
              </a:rPr>
              <a:t> </a:t>
            </a:r>
            <a:r>
              <a:rPr sz="1800" b="1" spc="-10" dirty="0">
                <a:solidFill>
                  <a:srgbClr val="FF0000"/>
                </a:solidFill>
                <a:latin typeface="Courier New"/>
                <a:cs typeface="Courier New"/>
              </a:rPr>
              <a:t>myreceive</a:t>
            </a:r>
            <a:r>
              <a:rPr sz="1800" spc="-10" dirty="0">
                <a:latin typeface="Courier New"/>
                <a:cs typeface="Courier New"/>
              </a:rPr>
              <a:t>(sock,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msglen): </a:t>
            </a:r>
            <a:r>
              <a:rPr sz="1800" spc="-25" dirty="0">
                <a:latin typeface="Courier New"/>
                <a:cs typeface="Courier New"/>
              </a:rPr>
              <a:t>msg</a:t>
            </a:r>
            <a:r>
              <a:rPr sz="1800" dirty="0">
                <a:latin typeface="Courier New"/>
                <a:cs typeface="Courier New"/>
              </a:rPr>
              <a:t>	=</a:t>
            </a:r>
            <a:r>
              <a:rPr sz="1800" spc="-15" dirty="0">
                <a:latin typeface="Courier New"/>
                <a:cs typeface="Courier New"/>
              </a:rPr>
              <a:t> </a:t>
            </a:r>
            <a:r>
              <a:rPr sz="1800" spc="-25" dirty="0">
                <a:solidFill>
                  <a:srgbClr val="DD1144"/>
                </a:solidFill>
                <a:latin typeface="Courier New"/>
                <a:cs typeface="Courier New"/>
              </a:rPr>
              <a:t>b''</a:t>
            </a:r>
            <a:endParaRPr sz="1800" dirty="0">
              <a:latin typeface="Courier New"/>
              <a:cs typeface="Courier New"/>
            </a:endParaRPr>
          </a:p>
          <a:p>
            <a:pPr marL="561340">
              <a:lnSpc>
                <a:spcPct val="100000"/>
              </a:lnSpc>
              <a:spcBef>
                <a:spcPts val="315"/>
              </a:spcBef>
              <a:tabLst>
                <a:tab pos="2618740" algn="l"/>
                <a:tab pos="2893060" algn="l"/>
              </a:tabLst>
            </a:pPr>
            <a:r>
              <a:rPr sz="1800" b="1" dirty="0">
                <a:latin typeface="Courier New"/>
                <a:cs typeface="Courier New"/>
              </a:rPr>
              <a:t>while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spc="-10" dirty="0">
                <a:latin typeface="Courier New"/>
                <a:cs typeface="Courier New"/>
              </a:rPr>
              <a:t>len(msg)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&lt;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msglen:</a:t>
            </a:r>
            <a:endParaRPr sz="1800" dirty="0">
              <a:latin typeface="Courier New"/>
              <a:cs typeface="Courier New"/>
            </a:endParaRPr>
          </a:p>
          <a:p>
            <a:pPr marL="1109980" marR="5080">
              <a:lnSpc>
                <a:spcPct val="114599"/>
              </a:lnSpc>
              <a:tabLst>
                <a:tab pos="1932939" algn="l"/>
                <a:tab pos="2207260" algn="l"/>
                <a:tab pos="2344420" algn="l"/>
              </a:tabLst>
            </a:pPr>
            <a:r>
              <a:rPr sz="1800" spc="-10" dirty="0">
                <a:latin typeface="Courier New"/>
                <a:cs typeface="Courier New"/>
              </a:rPr>
              <a:t>chunk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=</a:t>
            </a:r>
            <a:r>
              <a:rPr sz="1800" dirty="0">
                <a:latin typeface="Courier New"/>
                <a:cs typeface="Courier New"/>
              </a:rPr>
              <a:t>	sock.recv(msglen-</a:t>
            </a:r>
            <a:r>
              <a:rPr sz="1800" spc="-10" dirty="0">
                <a:latin typeface="Courier New"/>
                <a:cs typeface="Courier New"/>
              </a:rPr>
              <a:t>len(msg)) </a:t>
            </a:r>
            <a:r>
              <a:rPr sz="1800" b="1" dirty="0">
                <a:latin typeface="Courier New"/>
                <a:cs typeface="Courier New"/>
              </a:rPr>
              <a:t>if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spc="-10" dirty="0">
                <a:latin typeface="Courier New"/>
                <a:cs typeface="Courier New"/>
              </a:rPr>
              <a:t>chunk</a:t>
            </a:r>
            <a:r>
              <a:rPr sz="1800" dirty="0">
                <a:latin typeface="Courier New"/>
                <a:cs typeface="Courier New"/>
              </a:rPr>
              <a:t>	==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spc="-20" dirty="0">
                <a:solidFill>
                  <a:srgbClr val="DD1144"/>
                </a:solidFill>
                <a:latin typeface="Courier New"/>
                <a:cs typeface="Courier New"/>
              </a:rPr>
              <a:t>b''</a:t>
            </a:r>
            <a:r>
              <a:rPr sz="1800" spc="-20" dirty="0">
                <a:latin typeface="Courier New"/>
                <a:cs typeface="Courier New"/>
              </a:rPr>
              <a:t>:</a:t>
            </a:r>
            <a:endParaRPr sz="1800" dirty="0">
              <a:latin typeface="Courier New"/>
              <a:cs typeface="Courier New"/>
            </a:endParaRPr>
          </a:p>
          <a:p>
            <a:pPr marL="1109980" marR="279400" indent="548640">
              <a:lnSpc>
                <a:spcPct val="114599"/>
              </a:lnSpc>
              <a:tabLst>
                <a:tab pos="1658620" algn="l"/>
                <a:tab pos="1932939" algn="l"/>
                <a:tab pos="2481580" algn="l"/>
                <a:tab pos="2755900" algn="l"/>
              </a:tabLst>
            </a:pPr>
            <a:r>
              <a:rPr sz="1800" b="1" dirty="0">
                <a:latin typeface="Courier New"/>
                <a:cs typeface="Courier New"/>
              </a:rPr>
              <a:t>raise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spc="-10" dirty="0">
                <a:latin typeface="Courier New"/>
                <a:cs typeface="Courier New"/>
              </a:rPr>
              <a:t>RuntimeError(</a:t>
            </a:r>
            <a:r>
              <a:rPr sz="1800" spc="-10" dirty="0">
                <a:solidFill>
                  <a:srgbClr val="DD1144"/>
                </a:solidFill>
                <a:latin typeface="Courier New"/>
                <a:cs typeface="Courier New"/>
              </a:rPr>
              <a:t>'broken'</a:t>
            </a:r>
            <a:r>
              <a:rPr sz="1800" spc="-10" dirty="0">
                <a:latin typeface="Courier New"/>
                <a:cs typeface="Courier New"/>
              </a:rPr>
              <a:t>) </a:t>
            </a:r>
            <a:r>
              <a:rPr sz="1800" spc="-25" dirty="0">
                <a:latin typeface="Courier New"/>
                <a:cs typeface="Courier New"/>
              </a:rPr>
              <a:t>msg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=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25" dirty="0">
                <a:latin typeface="Courier New"/>
                <a:cs typeface="Courier New"/>
              </a:rPr>
              <a:t>msg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+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chunk</a:t>
            </a:r>
            <a:endParaRPr sz="1800" dirty="0">
              <a:latin typeface="Courier New"/>
              <a:cs typeface="Courier New"/>
            </a:endParaRPr>
          </a:p>
          <a:p>
            <a:pPr marL="561340">
              <a:lnSpc>
                <a:spcPct val="100000"/>
              </a:lnSpc>
              <a:spcBef>
                <a:spcPts val="310"/>
              </a:spcBef>
            </a:pPr>
            <a:r>
              <a:rPr sz="1800" b="1" dirty="0">
                <a:latin typeface="Courier New"/>
                <a:cs typeface="Courier New"/>
              </a:rPr>
              <a:t>return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spc="-25" dirty="0">
                <a:latin typeface="Courier New"/>
                <a:cs typeface="Courier New"/>
              </a:rPr>
              <a:t>msg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20</a:t>
            </a:fld>
            <a:endParaRPr spc="-25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7616825" cy="1031240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 marR="5080">
              <a:lnSpc>
                <a:spcPts val="3600"/>
              </a:lnSpc>
              <a:spcBef>
                <a:spcPts val="820"/>
              </a:spcBef>
            </a:pPr>
            <a:r>
              <a:rPr dirty="0"/>
              <a:t>Как</a:t>
            </a:r>
            <a:r>
              <a:rPr spc="-30" dirty="0"/>
              <a:t> </a:t>
            </a:r>
            <a:r>
              <a:rPr spc="95" dirty="0"/>
              <a:t>правильно</a:t>
            </a:r>
            <a:r>
              <a:rPr spc="-25" dirty="0"/>
              <a:t> </a:t>
            </a:r>
            <a:r>
              <a:rPr dirty="0"/>
              <a:t>записывать</a:t>
            </a:r>
            <a:r>
              <a:rPr spc="-25" dirty="0"/>
              <a:t> </a:t>
            </a:r>
            <a:r>
              <a:rPr spc="-10" dirty="0"/>
              <a:t>данные </a:t>
            </a:r>
            <a:r>
              <a:rPr spc="110" dirty="0"/>
              <a:t>в</a:t>
            </a:r>
            <a:r>
              <a:rPr spc="-110" dirty="0"/>
              <a:t> </a:t>
            </a:r>
            <a:r>
              <a:rPr dirty="0"/>
              <a:t>сокет</a:t>
            </a:r>
            <a:r>
              <a:rPr spc="-110" dirty="0"/>
              <a:t> </a:t>
            </a:r>
            <a:r>
              <a:rPr spc="-555" dirty="0"/>
              <a:t>?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939800" y="2057400"/>
            <a:ext cx="5650230" cy="2225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61340" marR="2611755" indent="-549275">
              <a:lnSpc>
                <a:spcPct val="114599"/>
              </a:lnSpc>
              <a:spcBef>
                <a:spcPts val="100"/>
              </a:spcBef>
              <a:tabLst>
                <a:tab pos="1932939" algn="l"/>
                <a:tab pos="2207260" algn="l"/>
                <a:tab pos="2344420" algn="l"/>
              </a:tabLst>
            </a:pPr>
            <a:r>
              <a:rPr sz="1800" b="1" dirty="0">
                <a:latin typeface="Courier New"/>
                <a:cs typeface="Courier New"/>
              </a:rPr>
              <a:t>def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b="1" spc="-10" dirty="0">
                <a:solidFill>
                  <a:srgbClr val="FF0000"/>
                </a:solidFill>
                <a:latin typeface="Courier New"/>
                <a:cs typeface="Courier New"/>
              </a:rPr>
              <a:t>mysend</a:t>
            </a:r>
            <a:r>
              <a:rPr sz="1800" spc="-10" dirty="0">
                <a:latin typeface="Courier New"/>
                <a:cs typeface="Courier New"/>
              </a:rPr>
              <a:t>(sock,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msg): totalsent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=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solidFill>
                  <a:srgbClr val="008080"/>
                </a:solidFill>
                <a:latin typeface="Courier New"/>
                <a:cs typeface="Courier New"/>
              </a:rPr>
              <a:t>0</a:t>
            </a:r>
            <a:endParaRPr sz="1800" dirty="0">
              <a:latin typeface="Courier New"/>
              <a:cs typeface="Courier New"/>
            </a:endParaRPr>
          </a:p>
          <a:p>
            <a:pPr marL="561340">
              <a:lnSpc>
                <a:spcPct val="100000"/>
              </a:lnSpc>
              <a:spcBef>
                <a:spcPts val="315"/>
              </a:spcBef>
              <a:tabLst>
                <a:tab pos="2755900" algn="l"/>
                <a:tab pos="3030220" algn="l"/>
              </a:tabLst>
            </a:pPr>
            <a:r>
              <a:rPr sz="1800" b="1" dirty="0">
                <a:latin typeface="Courier New"/>
                <a:cs typeface="Courier New"/>
              </a:rPr>
              <a:t>while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spc="-10" dirty="0">
                <a:latin typeface="Courier New"/>
                <a:cs typeface="Courier New"/>
              </a:rPr>
              <a:t>totalsent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&lt;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len(msg):</a:t>
            </a:r>
            <a:endParaRPr sz="1800" dirty="0">
              <a:latin typeface="Courier New"/>
              <a:cs typeface="Courier New"/>
            </a:endParaRPr>
          </a:p>
          <a:p>
            <a:pPr marL="1109980" marR="5080">
              <a:lnSpc>
                <a:spcPct val="114599"/>
              </a:lnSpc>
              <a:tabLst>
                <a:tab pos="1795780" algn="l"/>
                <a:tab pos="2070100" algn="l"/>
                <a:tab pos="2207260" algn="l"/>
              </a:tabLst>
            </a:pPr>
            <a:r>
              <a:rPr sz="1800" spc="-20" dirty="0">
                <a:latin typeface="Courier New"/>
                <a:cs typeface="Courier New"/>
              </a:rPr>
              <a:t>sent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=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sock.send(msg[totalsent:]) </a:t>
            </a:r>
            <a:r>
              <a:rPr sz="1800" b="1" dirty="0">
                <a:latin typeface="Courier New"/>
                <a:cs typeface="Courier New"/>
              </a:rPr>
              <a:t>if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spc="-20" dirty="0">
                <a:latin typeface="Courier New"/>
                <a:cs typeface="Courier New"/>
              </a:rPr>
              <a:t>sent</a:t>
            </a:r>
            <a:r>
              <a:rPr sz="1800" dirty="0">
                <a:latin typeface="Courier New"/>
                <a:cs typeface="Courier New"/>
              </a:rPr>
              <a:t>	==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spc="-25" dirty="0">
                <a:solidFill>
                  <a:srgbClr val="008080"/>
                </a:solidFill>
                <a:latin typeface="Courier New"/>
                <a:cs typeface="Courier New"/>
              </a:rPr>
              <a:t>0</a:t>
            </a:r>
            <a:r>
              <a:rPr sz="1800" spc="-25" dirty="0">
                <a:latin typeface="Courier New"/>
                <a:cs typeface="Courier New"/>
              </a:rPr>
              <a:t>:</a:t>
            </a:r>
            <a:endParaRPr sz="1800" dirty="0">
              <a:latin typeface="Courier New"/>
              <a:cs typeface="Courier New"/>
            </a:endParaRPr>
          </a:p>
          <a:p>
            <a:pPr marL="1109980" marR="142240" indent="548640">
              <a:lnSpc>
                <a:spcPct val="114599"/>
              </a:lnSpc>
              <a:tabLst>
                <a:tab pos="2481580" algn="l"/>
                <a:tab pos="2755900" algn="l"/>
                <a:tab pos="4127500" algn="l"/>
                <a:tab pos="4402455" algn="l"/>
              </a:tabLst>
            </a:pPr>
            <a:r>
              <a:rPr sz="1800" b="1" dirty="0">
                <a:latin typeface="Courier New"/>
                <a:cs typeface="Courier New"/>
              </a:rPr>
              <a:t>raise</a:t>
            </a:r>
            <a:r>
              <a:rPr sz="1800" spc="-5" dirty="0">
                <a:latin typeface="Courier New"/>
                <a:cs typeface="Courier New"/>
              </a:rPr>
              <a:t> </a:t>
            </a:r>
            <a:r>
              <a:rPr sz="1800" spc="-10" dirty="0">
                <a:latin typeface="Courier New"/>
                <a:cs typeface="Courier New"/>
              </a:rPr>
              <a:t>RuntimeError(</a:t>
            </a:r>
            <a:r>
              <a:rPr sz="1800" spc="-10" dirty="0">
                <a:solidFill>
                  <a:srgbClr val="DD1144"/>
                </a:solidFill>
                <a:latin typeface="Courier New"/>
                <a:cs typeface="Courier New"/>
              </a:rPr>
              <a:t>'broken'</a:t>
            </a:r>
            <a:r>
              <a:rPr sz="1800" spc="-10" dirty="0">
                <a:latin typeface="Courier New"/>
                <a:cs typeface="Courier New"/>
              </a:rPr>
              <a:t>) totalsent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=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totalsent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50" dirty="0">
                <a:latin typeface="Courier New"/>
                <a:cs typeface="Courier New"/>
              </a:rPr>
              <a:t>+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20" dirty="0">
                <a:latin typeface="Courier New"/>
                <a:cs typeface="Courier New"/>
              </a:rPr>
              <a:t>sent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21</a:t>
            </a:fld>
            <a:endParaRPr spc="-25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6499" y="2311399"/>
            <a:ext cx="153289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670" dirty="0">
                <a:solidFill>
                  <a:srgbClr val="FFFFFF"/>
                </a:solidFill>
                <a:latin typeface="Arial Unicode MS"/>
                <a:cs typeface="Arial Unicode MS"/>
              </a:rPr>
              <a:t>TLS</a:t>
            </a:r>
            <a:endParaRPr sz="75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23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60991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10" dirty="0"/>
              <a:t>TLS</a:t>
            </a:r>
            <a:r>
              <a:rPr spc="-65" dirty="0"/>
              <a:t> </a:t>
            </a:r>
            <a:r>
              <a:rPr dirty="0"/>
              <a:t>-</a:t>
            </a:r>
            <a:r>
              <a:rPr spc="-120" dirty="0"/>
              <a:t> </a:t>
            </a:r>
            <a:r>
              <a:rPr dirty="0"/>
              <a:t>Transport</a:t>
            </a:r>
            <a:r>
              <a:rPr spc="-90" dirty="0"/>
              <a:t> </a:t>
            </a:r>
            <a:r>
              <a:rPr spc="-25" dirty="0"/>
              <a:t>Layer</a:t>
            </a:r>
            <a:r>
              <a:rPr spc="-90" dirty="0"/>
              <a:t> </a:t>
            </a:r>
            <a:r>
              <a:rPr spc="-10" dirty="0"/>
              <a:t>Security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9471" y="1749425"/>
            <a:ext cx="7788909" cy="2585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2890">
              <a:lnSpc>
                <a:spcPct val="100000"/>
              </a:lnSpc>
              <a:spcBef>
                <a:spcPts val="100"/>
              </a:spcBef>
            </a:pPr>
            <a:r>
              <a:rPr sz="1800" spc="-140" dirty="0">
                <a:latin typeface="Arial Unicode MS"/>
                <a:cs typeface="Arial Unicode MS"/>
              </a:rPr>
              <a:t>TLS</a:t>
            </a:r>
            <a:r>
              <a:rPr sz="1800" spc="-3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(а</a:t>
            </a:r>
            <a:r>
              <a:rPr sz="1800" spc="-45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ранее</a:t>
            </a:r>
            <a:r>
              <a:rPr sz="1800" spc="-35" dirty="0">
                <a:latin typeface="Arial Unicode MS"/>
                <a:cs typeface="Arial Unicode MS"/>
              </a:rPr>
              <a:t> </a:t>
            </a:r>
            <a:r>
              <a:rPr sz="1800" spc="-150" dirty="0">
                <a:latin typeface="Arial Unicode MS"/>
                <a:cs typeface="Arial Unicode MS"/>
              </a:rPr>
              <a:t>SSL)</a:t>
            </a:r>
            <a:r>
              <a:rPr sz="1800" spc="-3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-40" dirty="0">
                <a:latin typeface="Arial Unicode MS"/>
                <a:cs typeface="Arial Unicode MS"/>
              </a:rPr>
              <a:t> </a:t>
            </a:r>
            <a:r>
              <a:rPr sz="1800" spc="70" dirty="0">
                <a:latin typeface="Arial Unicode MS"/>
                <a:cs typeface="Arial Unicode MS"/>
              </a:rPr>
              <a:t>криптографический</a:t>
            </a:r>
            <a:r>
              <a:rPr sz="1800" spc="-3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протокол,</a:t>
            </a:r>
            <a:r>
              <a:rPr sz="1800" spc="-4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обеспечивающий</a:t>
            </a:r>
            <a:endParaRPr sz="1800">
              <a:latin typeface="Arial Unicode MS"/>
              <a:cs typeface="Arial Unicode MS"/>
            </a:endParaRPr>
          </a:p>
          <a:p>
            <a:pPr marL="26289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latin typeface="Arial Unicode MS"/>
                <a:cs typeface="Arial Unicode MS"/>
              </a:rPr>
              <a:t>безопасную</a:t>
            </a:r>
            <a:r>
              <a:rPr sz="1800" spc="16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передачу</a:t>
            </a:r>
            <a:r>
              <a:rPr sz="1800" spc="17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данных</a:t>
            </a:r>
            <a:r>
              <a:rPr sz="1800" spc="17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между</a:t>
            </a:r>
            <a:r>
              <a:rPr sz="1800" spc="17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хостами</a:t>
            </a:r>
            <a:r>
              <a:rPr sz="1800" spc="17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в</a:t>
            </a:r>
            <a:r>
              <a:rPr sz="1800" spc="170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Internet.</a:t>
            </a:r>
            <a:endParaRPr sz="1800">
              <a:latin typeface="Arial Unicode MS"/>
              <a:cs typeface="Arial Unicode MS"/>
            </a:endParaRPr>
          </a:p>
          <a:p>
            <a:pPr>
              <a:lnSpc>
                <a:spcPct val="100000"/>
              </a:lnSpc>
              <a:spcBef>
                <a:spcPts val="75"/>
              </a:spcBef>
            </a:pPr>
            <a:endParaRPr sz="285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5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Аутентификация</a:t>
            </a:r>
            <a:r>
              <a:rPr sz="1800" spc="25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сервера</a:t>
            </a:r>
            <a:r>
              <a:rPr sz="1800" spc="25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(и</a:t>
            </a:r>
            <a:r>
              <a:rPr sz="1800" spc="250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клиента)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spc="65" dirty="0">
                <a:latin typeface="Arial Unicode MS"/>
                <a:cs typeface="Arial Unicode MS"/>
              </a:rPr>
              <a:t>Шифрование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130" dirty="0">
                <a:latin typeface="Arial Unicode MS"/>
                <a:cs typeface="Arial Unicode MS"/>
              </a:rPr>
              <a:t>и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сжатие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передаваемой</a:t>
            </a:r>
            <a:r>
              <a:rPr sz="1800" spc="2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информации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Защита</a:t>
            </a:r>
            <a:r>
              <a:rPr sz="1800" spc="8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от</a:t>
            </a:r>
            <a:r>
              <a:rPr sz="1800" spc="80" dirty="0">
                <a:latin typeface="Arial Unicode MS"/>
                <a:cs typeface="Arial Unicode MS"/>
              </a:rPr>
              <a:t> </a:t>
            </a:r>
            <a:r>
              <a:rPr sz="1800" spc="75" dirty="0">
                <a:latin typeface="Arial Unicode MS"/>
                <a:cs typeface="Arial Unicode MS"/>
              </a:rPr>
              <a:t>подмены</a:t>
            </a:r>
            <a:r>
              <a:rPr sz="1800" spc="85" dirty="0">
                <a:latin typeface="Arial Unicode MS"/>
                <a:cs typeface="Arial Unicode MS"/>
              </a:rPr>
              <a:t> </a:t>
            </a:r>
            <a:r>
              <a:rPr sz="1800" spc="130" dirty="0">
                <a:latin typeface="Arial Unicode MS"/>
                <a:cs typeface="Arial Unicode MS"/>
              </a:rPr>
              <a:t>и</a:t>
            </a:r>
            <a:r>
              <a:rPr sz="1800" spc="80" dirty="0">
                <a:latin typeface="Arial Unicode MS"/>
                <a:cs typeface="Arial Unicode MS"/>
              </a:rPr>
              <a:t> </a:t>
            </a:r>
            <a:r>
              <a:rPr sz="1800" spc="75" dirty="0">
                <a:latin typeface="Arial Unicode MS"/>
                <a:cs typeface="Arial Unicode MS"/>
              </a:rPr>
              <a:t>проверка</a:t>
            </a:r>
            <a:r>
              <a:rPr sz="1800" spc="8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целостности</a:t>
            </a:r>
            <a:r>
              <a:rPr sz="1800" spc="85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сообщений</a:t>
            </a:r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66052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Установление</a:t>
            </a:r>
            <a:r>
              <a:rPr spc="20" dirty="0"/>
              <a:t> </a:t>
            </a:r>
            <a:r>
              <a:rPr spc="-310" dirty="0"/>
              <a:t>TLS</a:t>
            </a:r>
            <a:r>
              <a:rPr spc="25" dirty="0"/>
              <a:t> </a:t>
            </a:r>
            <a:r>
              <a:rPr spc="-10" dirty="0"/>
              <a:t>соединения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2500" y="1676400"/>
            <a:ext cx="6467474" cy="313372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24</a:t>
            </a:fld>
            <a:endParaRPr spc="-25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25</a:t>
            </a:fld>
            <a:endParaRPr spc="-25" dirty="0"/>
          </a:p>
        </p:txBody>
      </p:sp>
      <p:sp>
        <p:nvSpPr>
          <p:cNvPr id="2" name="object 2"/>
          <p:cNvSpPr txBox="1"/>
          <p:nvPr/>
        </p:nvSpPr>
        <p:spPr>
          <a:xfrm>
            <a:off x="689471" y="739775"/>
            <a:ext cx="7619365" cy="3500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2890" indent="-250825">
              <a:lnSpc>
                <a:spcPct val="100000"/>
              </a:lnSpc>
              <a:spcBef>
                <a:spcPts val="10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ClientHello</a:t>
            </a:r>
            <a:r>
              <a:rPr sz="1800" spc="114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114" dirty="0">
                <a:latin typeface="Arial Unicode MS"/>
                <a:cs typeface="Arial Unicode MS"/>
              </a:rPr>
              <a:t> </a:t>
            </a:r>
            <a:r>
              <a:rPr sz="1800" spc="75" dirty="0">
                <a:latin typeface="Arial Unicode MS"/>
                <a:cs typeface="Arial Unicode MS"/>
              </a:rPr>
              <a:t>клиент</a:t>
            </a:r>
            <a:r>
              <a:rPr sz="1800" spc="114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указывает</a:t>
            </a:r>
            <a:r>
              <a:rPr sz="1800" spc="114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желаемые</a:t>
            </a:r>
            <a:r>
              <a:rPr sz="1800" spc="114" dirty="0">
                <a:latin typeface="Arial Unicode MS"/>
                <a:cs typeface="Arial Unicode MS"/>
              </a:rPr>
              <a:t> </a:t>
            </a:r>
            <a:r>
              <a:rPr sz="1800" spc="120" dirty="0">
                <a:latin typeface="Arial Unicode MS"/>
                <a:cs typeface="Arial Unicode MS"/>
              </a:rPr>
              <a:t>опции</a:t>
            </a:r>
            <a:r>
              <a:rPr sz="1800" spc="114" dirty="0">
                <a:latin typeface="Arial Unicode MS"/>
                <a:cs typeface="Arial Unicode MS"/>
              </a:rPr>
              <a:t> </a:t>
            </a:r>
            <a:r>
              <a:rPr sz="1800" spc="45" dirty="0">
                <a:latin typeface="Arial Unicode MS"/>
                <a:cs typeface="Arial Unicode MS"/>
              </a:rPr>
              <a:t>соединения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ServerHello</a:t>
            </a:r>
            <a:r>
              <a:rPr sz="1800" spc="14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14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сервер</a:t>
            </a:r>
            <a:r>
              <a:rPr sz="1800" spc="14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подтверждает</a:t>
            </a:r>
            <a:r>
              <a:rPr sz="1800" spc="145" dirty="0">
                <a:latin typeface="Arial Unicode MS"/>
                <a:cs typeface="Arial Unicode MS"/>
              </a:rPr>
              <a:t> </a:t>
            </a:r>
            <a:r>
              <a:rPr sz="1800" spc="120" dirty="0">
                <a:latin typeface="Arial Unicode MS"/>
                <a:cs typeface="Arial Unicode MS"/>
              </a:rPr>
              <a:t>опции</a:t>
            </a:r>
            <a:r>
              <a:rPr sz="1800" spc="140" dirty="0">
                <a:latin typeface="Arial Unicode MS"/>
                <a:cs typeface="Arial Unicode MS"/>
              </a:rPr>
              <a:t> </a:t>
            </a:r>
            <a:r>
              <a:rPr sz="1800" spc="45" dirty="0">
                <a:latin typeface="Arial Unicode MS"/>
                <a:cs typeface="Arial Unicode MS"/>
              </a:rPr>
              <a:t>соединения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Certificate</a:t>
            </a:r>
            <a:r>
              <a:rPr sz="1800" spc="11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11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сервер</a:t>
            </a:r>
            <a:r>
              <a:rPr sz="1800" spc="11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посылает</a:t>
            </a:r>
            <a:r>
              <a:rPr sz="1800" spc="11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клиенту</a:t>
            </a:r>
            <a:r>
              <a:rPr sz="1800" spc="110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свой</a:t>
            </a:r>
            <a:r>
              <a:rPr sz="1800" spc="110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сертификат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spc="55" dirty="0">
                <a:latin typeface="Arial Unicode MS"/>
                <a:cs typeface="Arial Unicode MS"/>
              </a:rPr>
              <a:t>Клиент</a:t>
            </a:r>
            <a:r>
              <a:rPr sz="1800" spc="-10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проверяет</a:t>
            </a:r>
            <a:r>
              <a:rPr sz="1800" spc="-10" dirty="0">
                <a:latin typeface="Arial Unicode MS"/>
                <a:cs typeface="Arial Unicode MS"/>
              </a:rPr>
              <a:t> сертификат.</a:t>
            </a:r>
            <a:endParaRPr sz="1800">
              <a:latin typeface="Arial Unicode MS"/>
              <a:cs typeface="Arial Unicode MS"/>
            </a:endParaRPr>
          </a:p>
          <a:p>
            <a:pPr marL="26289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latin typeface="Arial Unicode MS"/>
                <a:cs typeface="Arial Unicode MS"/>
              </a:rPr>
              <a:t>На</a:t>
            </a:r>
            <a:r>
              <a:rPr sz="1800" spc="35" dirty="0">
                <a:latin typeface="Arial Unicode MS"/>
                <a:cs typeface="Arial Unicode MS"/>
              </a:rPr>
              <a:t> </a:t>
            </a:r>
            <a:r>
              <a:rPr sz="1800" spc="70" dirty="0">
                <a:latin typeface="Arial Unicode MS"/>
                <a:cs typeface="Arial Unicode MS"/>
              </a:rPr>
              <a:t>данном</a:t>
            </a:r>
            <a:r>
              <a:rPr sz="1800" spc="3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этапе</a:t>
            </a:r>
            <a:r>
              <a:rPr sz="1800" spc="3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соединение</a:t>
            </a:r>
            <a:r>
              <a:rPr sz="1800" spc="3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может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быть</a:t>
            </a:r>
            <a:r>
              <a:rPr sz="1800" spc="35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отклонено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ClientKeyExchange</a:t>
            </a:r>
            <a:r>
              <a:rPr sz="1800" spc="7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75" dirty="0">
                <a:latin typeface="Arial Unicode MS"/>
                <a:cs typeface="Arial Unicode MS"/>
              </a:rPr>
              <a:t> клиент </a:t>
            </a:r>
            <a:r>
              <a:rPr sz="1800" dirty="0">
                <a:latin typeface="Arial Unicode MS"/>
                <a:cs typeface="Arial Unicode MS"/>
              </a:rPr>
              <a:t>отправляет</a:t>
            </a:r>
            <a:r>
              <a:rPr sz="1800" spc="7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серверу</a:t>
            </a:r>
            <a:r>
              <a:rPr sz="1800" spc="75" dirty="0">
                <a:latin typeface="Arial Unicode MS"/>
                <a:cs typeface="Arial Unicode MS"/>
              </a:rPr>
              <a:t> ключ</a:t>
            </a:r>
            <a:endParaRPr sz="1800">
              <a:latin typeface="Arial Unicode MS"/>
              <a:cs typeface="Arial Unicode MS"/>
            </a:endParaRPr>
          </a:p>
          <a:p>
            <a:pPr marL="262890">
              <a:lnSpc>
                <a:spcPct val="100000"/>
              </a:lnSpc>
              <a:spcBef>
                <a:spcPts val="1440"/>
              </a:spcBef>
            </a:pPr>
            <a:r>
              <a:rPr sz="1800" spc="75" dirty="0">
                <a:latin typeface="Arial Unicode MS"/>
                <a:cs typeface="Arial Unicode MS"/>
              </a:rPr>
              <a:t>симметричного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шифрования</a:t>
            </a:r>
            <a:r>
              <a:rPr sz="1800" spc="3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(или</a:t>
            </a:r>
            <a:r>
              <a:rPr sz="1800" spc="3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параметры</a:t>
            </a:r>
            <a:r>
              <a:rPr sz="1800" spc="2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для</a:t>
            </a:r>
            <a:r>
              <a:rPr sz="1800" spc="3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его</a:t>
            </a:r>
            <a:r>
              <a:rPr sz="1800" spc="30" dirty="0">
                <a:latin typeface="Arial Unicode MS"/>
                <a:cs typeface="Arial Unicode MS"/>
              </a:rPr>
              <a:t> </a:t>
            </a:r>
            <a:r>
              <a:rPr sz="1800" spc="45" dirty="0">
                <a:latin typeface="Arial Unicode MS"/>
                <a:cs typeface="Arial Unicode MS"/>
              </a:rPr>
              <a:t>генерации)</a:t>
            </a:r>
            <a:endParaRPr sz="1800">
              <a:latin typeface="Arial Unicode MS"/>
              <a:cs typeface="Arial Unicode MS"/>
            </a:endParaRPr>
          </a:p>
          <a:p>
            <a:pPr marL="262890" indent="-250825">
              <a:lnSpc>
                <a:spcPct val="100000"/>
              </a:lnSpc>
              <a:spcBef>
                <a:spcPts val="1440"/>
              </a:spcBef>
              <a:buClr>
                <a:srgbClr val="AAAAAA"/>
              </a:buClr>
              <a:buChar char="•"/>
              <a:tabLst>
                <a:tab pos="262890" algn="l"/>
                <a:tab pos="263525" algn="l"/>
              </a:tabLst>
            </a:pPr>
            <a:r>
              <a:rPr sz="1800" dirty="0">
                <a:latin typeface="Arial Unicode MS"/>
                <a:cs typeface="Arial Unicode MS"/>
              </a:rPr>
              <a:t>Finished</a:t>
            </a:r>
            <a:r>
              <a:rPr sz="1800" spc="13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13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сервер</a:t>
            </a:r>
            <a:r>
              <a:rPr sz="1800" spc="13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подтверждает</a:t>
            </a:r>
            <a:r>
              <a:rPr sz="1800" spc="13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завершение</a:t>
            </a:r>
            <a:r>
              <a:rPr sz="1800" spc="135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рукопожатия</a:t>
            </a:r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26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52578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Неутешительный</a:t>
            </a:r>
            <a:r>
              <a:rPr spc="245" dirty="0"/>
              <a:t> </a:t>
            </a:r>
            <a:r>
              <a:rPr spc="-10" dirty="0"/>
              <a:t>вывод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39800" y="1749425"/>
            <a:ext cx="7115809" cy="2585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 Unicode MS"/>
                <a:cs typeface="Arial Unicode MS"/>
              </a:rPr>
              <a:t>Установление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spc="-160" dirty="0">
                <a:latin typeface="Arial Unicode MS"/>
                <a:cs typeface="Arial Unicode MS"/>
              </a:rPr>
              <a:t>TCP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spc="130" dirty="0">
                <a:latin typeface="Arial Unicode MS"/>
                <a:cs typeface="Arial Unicode MS"/>
              </a:rPr>
              <a:t>и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spc="-140" dirty="0">
                <a:latin typeface="Arial Unicode MS"/>
                <a:cs typeface="Arial Unicode MS"/>
              </a:rPr>
              <a:t>TLS</a:t>
            </a:r>
            <a:r>
              <a:rPr sz="1800" spc="9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соединения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требует</a:t>
            </a:r>
            <a:r>
              <a:rPr sz="1800" spc="90" dirty="0">
                <a:latin typeface="Arial Unicode MS"/>
                <a:cs typeface="Arial Unicode MS"/>
              </a:rPr>
              <a:t> </a:t>
            </a:r>
            <a:r>
              <a:rPr sz="1800" spc="35" dirty="0">
                <a:latin typeface="Arial Unicode MS"/>
                <a:cs typeface="Arial Unicode MS"/>
              </a:rPr>
              <a:t>существенного</a:t>
            </a:r>
            <a:endParaRPr sz="1800">
              <a:latin typeface="Arial Unicode MS"/>
              <a:cs typeface="Arial Unicode MS"/>
            </a:endParaRPr>
          </a:p>
          <a:p>
            <a:pPr marL="12700" marR="5080">
              <a:lnSpc>
                <a:spcPct val="166700"/>
              </a:lnSpc>
            </a:pPr>
            <a:r>
              <a:rPr sz="1800" spc="65" dirty="0">
                <a:latin typeface="Arial Unicode MS"/>
                <a:cs typeface="Arial Unicode MS"/>
              </a:rPr>
              <a:t>времени.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100" dirty="0">
                <a:latin typeface="Arial Unicode MS"/>
                <a:cs typeface="Arial Unicode MS"/>
              </a:rPr>
              <a:t>Минимум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1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-135" dirty="0">
                <a:latin typeface="Arial Unicode MS"/>
                <a:cs typeface="Arial Unicode MS"/>
              </a:rPr>
              <a:t>RTT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для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-160" dirty="0">
                <a:latin typeface="Arial Unicode MS"/>
                <a:cs typeface="Arial Unicode MS"/>
              </a:rPr>
              <a:t>TCP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соединения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130" dirty="0">
                <a:latin typeface="Arial Unicode MS"/>
                <a:cs typeface="Arial Unicode MS"/>
              </a:rPr>
              <a:t>и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1-2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-135" dirty="0">
                <a:latin typeface="Arial Unicode MS"/>
                <a:cs typeface="Arial Unicode MS"/>
              </a:rPr>
              <a:t>RTT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для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-80" dirty="0">
                <a:latin typeface="Arial Unicode MS"/>
                <a:cs typeface="Arial Unicode MS"/>
              </a:rPr>
              <a:t>TLS </a:t>
            </a:r>
            <a:r>
              <a:rPr sz="1800" spc="-10" dirty="0">
                <a:latin typeface="Arial Unicode MS"/>
                <a:cs typeface="Arial Unicode MS"/>
              </a:rPr>
              <a:t>соединения.</a:t>
            </a:r>
            <a:endParaRPr sz="1800">
              <a:latin typeface="Arial Unicode MS"/>
              <a:cs typeface="Arial Unicode MS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050">
              <a:latin typeface="Arial Unicode MS"/>
              <a:cs typeface="Arial Unicode MS"/>
            </a:endParaRPr>
          </a:p>
          <a:p>
            <a:pPr marL="12700" marR="39370">
              <a:lnSpc>
                <a:spcPct val="166700"/>
              </a:lnSpc>
            </a:pPr>
            <a:r>
              <a:rPr sz="1800" dirty="0">
                <a:latin typeface="Arial Unicode MS"/>
                <a:cs typeface="Arial Unicode MS"/>
              </a:rPr>
              <a:t>Под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spc="-135" dirty="0">
                <a:latin typeface="Arial Unicode MS"/>
                <a:cs typeface="Arial Unicode MS"/>
              </a:rPr>
              <a:t>RTT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понимается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Round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Trip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Time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время,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необходимое</a:t>
            </a:r>
            <a:r>
              <a:rPr sz="1800" spc="40" dirty="0">
                <a:latin typeface="Arial Unicode MS"/>
                <a:cs typeface="Arial Unicode MS"/>
              </a:rPr>
              <a:t> </a:t>
            </a:r>
            <a:r>
              <a:rPr sz="1800" spc="-25" dirty="0">
                <a:latin typeface="Arial Unicode MS"/>
                <a:cs typeface="Arial Unicode MS"/>
              </a:rPr>
              <a:t>для </a:t>
            </a:r>
            <a:r>
              <a:rPr sz="1800" spc="60" dirty="0">
                <a:latin typeface="Arial Unicode MS"/>
                <a:cs typeface="Arial Unicode MS"/>
              </a:rPr>
              <a:t>передачи</a:t>
            </a:r>
            <a:r>
              <a:rPr sz="1800" spc="-10" dirty="0">
                <a:latin typeface="Arial Unicode MS"/>
                <a:cs typeface="Arial Unicode MS"/>
              </a:rPr>
              <a:t> </a:t>
            </a:r>
            <a:r>
              <a:rPr sz="1800" spc="-30" dirty="0">
                <a:latin typeface="Arial Unicode MS"/>
                <a:cs typeface="Arial Unicode MS"/>
              </a:rPr>
              <a:t>IP</a:t>
            </a:r>
            <a:r>
              <a:rPr sz="1800" spc="-5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дейтаграммы</a:t>
            </a:r>
            <a:r>
              <a:rPr sz="1800" spc="-5" dirty="0">
                <a:latin typeface="Arial Unicode MS"/>
                <a:cs typeface="Arial Unicode MS"/>
              </a:rPr>
              <a:t> </a:t>
            </a:r>
            <a:r>
              <a:rPr sz="1800" spc="140" dirty="0">
                <a:latin typeface="Arial Unicode MS"/>
                <a:cs typeface="Arial Unicode MS"/>
              </a:rPr>
              <a:t>к</a:t>
            </a:r>
            <a:r>
              <a:rPr sz="1800" spc="-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серверу</a:t>
            </a:r>
            <a:r>
              <a:rPr sz="1800" spc="-10" dirty="0">
                <a:latin typeface="Arial Unicode MS"/>
                <a:cs typeface="Arial Unicode MS"/>
              </a:rPr>
              <a:t> </a:t>
            </a:r>
            <a:r>
              <a:rPr sz="1800" spc="130" dirty="0">
                <a:latin typeface="Arial Unicode MS"/>
                <a:cs typeface="Arial Unicode MS"/>
              </a:rPr>
              <a:t>и</a:t>
            </a:r>
            <a:r>
              <a:rPr sz="1800" spc="-5" dirty="0">
                <a:latin typeface="Arial Unicode MS"/>
                <a:cs typeface="Arial Unicode MS"/>
              </a:rPr>
              <a:t> </a:t>
            </a:r>
            <a:r>
              <a:rPr sz="1800" spc="45" dirty="0">
                <a:latin typeface="Arial Unicode MS"/>
                <a:cs typeface="Arial Unicode MS"/>
              </a:rPr>
              <a:t>обратно.</a:t>
            </a:r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62087" y="714374"/>
            <a:ext cx="6600824" cy="43814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4773364" y="5381761"/>
            <a:ext cx="219710" cy="337185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z="1800" spc="25" dirty="0">
                <a:solidFill>
                  <a:srgbClr val="AAAAAA"/>
                </a:solidFill>
                <a:latin typeface="Arial Unicode MS"/>
                <a:cs typeface="Arial Unicode MS"/>
              </a:rPr>
              <a:t>3</a:t>
            </a:fld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6499" y="2311399"/>
            <a:ext cx="1904364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-395" dirty="0">
                <a:solidFill>
                  <a:srgbClr val="FFFFFF"/>
                </a:solidFill>
                <a:latin typeface="Arial Unicode MS"/>
                <a:cs typeface="Arial Unicode MS"/>
              </a:rPr>
              <a:t>DNS</a:t>
            </a:r>
            <a:endParaRPr sz="75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sp>
        <p:nvSpPr>
          <p:cNvPr id="2" name="object 2"/>
          <p:cNvSpPr txBox="1"/>
          <p:nvPr/>
        </p:nvSpPr>
        <p:spPr>
          <a:xfrm>
            <a:off x="939800" y="596900"/>
            <a:ext cx="45789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latin typeface="Arial Unicode MS"/>
                <a:cs typeface="Arial Unicode MS"/>
              </a:rPr>
              <a:t>Domain</a:t>
            </a:r>
            <a:r>
              <a:rPr sz="3600" spc="55" dirty="0">
                <a:latin typeface="Arial Unicode MS"/>
                <a:cs typeface="Arial Unicode MS"/>
              </a:rPr>
              <a:t> </a:t>
            </a:r>
            <a:r>
              <a:rPr sz="3600" dirty="0">
                <a:latin typeface="Arial Unicode MS"/>
                <a:cs typeface="Arial Unicode MS"/>
              </a:rPr>
              <a:t>Name</a:t>
            </a:r>
            <a:r>
              <a:rPr sz="3600" spc="60" dirty="0">
                <a:latin typeface="Arial Unicode MS"/>
                <a:cs typeface="Arial Unicode MS"/>
              </a:rPr>
              <a:t> </a:t>
            </a:r>
            <a:r>
              <a:rPr sz="3600" spc="-45" dirty="0">
                <a:latin typeface="Arial Unicode MS"/>
                <a:cs typeface="Arial Unicode MS"/>
              </a:rPr>
              <a:t>System</a:t>
            </a:r>
            <a:endParaRPr sz="3600">
              <a:latin typeface="Arial Unicode MS"/>
              <a:cs typeface="Arial Unicode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39800" y="1749425"/>
            <a:ext cx="7400290" cy="1214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40" dirty="0">
                <a:latin typeface="Arial Unicode MS"/>
                <a:cs typeface="Arial Unicode MS"/>
              </a:rPr>
              <a:t>DNS</a:t>
            </a:r>
            <a:r>
              <a:rPr sz="1800" spc="8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-</a:t>
            </a:r>
            <a:r>
              <a:rPr sz="1800" spc="8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это</a:t>
            </a:r>
            <a:r>
              <a:rPr sz="1800" spc="8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распределенная</a:t>
            </a:r>
            <a:r>
              <a:rPr sz="1800" spc="8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база</a:t>
            </a:r>
            <a:r>
              <a:rPr sz="1800" spc="8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данных,</a:t>
            </a:r>
            <a:r>
              <a:rPr sz="1800" spc="85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хранящая</a:t>
            </a:r>
            <a:r>
              <a:rPr sz="1800" spc="85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информацию</a:t>
            </a:r>
            <a:r>
              <a:rPr sz="1800" spc="85" dirty="0">
                <a:latin typeface="Arial Unicode MS"/>
                <a:cs typeface="Arial Unicode MS"/>
              </a:rPr>
              <a:t> </a:t>
            </a:r>
            <a:r>
              <a:rPr sz="1800" spc="30" dirty="0">
                <a:latin typeface="Arial Unicode MS"/>
                <a:cs typeface="Arial Unicode MS"/>
              </a:rPr>
              <a:t>о</a:t>
            </a:r>
            <a:endParaRPr sz="1800">
              <a:latin typeface="Arial Unicode MS"/>
              <a:cs typeface="Arial Unicode MS"/>
            </a:endParaRPr>
          </a:p>
          <a:p>
            <a:pPr marL="12700" marR="276860">
              <a:lnSpc>
                <a:spcPct val="166700"/>
              </a:lnSpc>
            </a:pPr>
            <a:r>
              <a:rPr sz="1800" dirty="0">
                <a:latin typeface="Arial Unicode MS"/>
                <a:cs typeface="Arial Unicode MS"/>
              </a:rPr>
              <a:t>доменах,</a:t>
            </a:r>
            <a:r>
              <a:rPr sz="1800" spc="1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в</a:t>
            </a:r>
            <a:r>
              <a:rPr sz="1800" spc="10" dirty="0">
                <a:latin typeface="Arial Unicode MS"/>
                <a:cs typeface="Arial Unicode MS"/>
              </a:rPr>
              <a:t> </a:t>
            </a:r>
            <a:r>
              <a:rPr sz="1800" spc="70" dirty="0">
                <a:latin typeface="Arial Unicode MS"/>
                <a:cs typeface="Arial Unicode MS"/>
              </a:rPr>
              <a:t>первую</a:t>
            </a:r>
            <a:r>
              <a:rPr sz="1800" spc="10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очередь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50" dirty="0">
                <a:latin typeface="Arial Unicode MS"/>
                <a:cs typeface="Arial Unicode MS"/>
              </a:rPr>
              <a:t>отображение</a:t>
            </a:r>
            <a:r>
              <a:rPr sz="1800" spc="10" dirty="0">
                <a:latin typeface="Arial Unicode MS"/>
                <a:cs typeface="Arial Unicode MS"/>
              </a:rPr>
              <a:t> </a:t>
            </a:r>
            <a:r>
              <a:rPr sz="1800" spc="70" dirty="0">
                <a:latin typeface="Arial Unicode MS"/>
                <a:cs typeface="Arial Unicode MS"/>
              </a:rPr>
              <a:t>доменных</a:t>
            </a:r>
            <a:r>
              <a:rPr sz="1800" spc="10" dirty="0">
                <a:latin typeface="Arial Unicode MS"/>
                <a:cs typeface="Arial Unicode MS"/>
              </a:rPr>
              <a:t> </a:t>
            </a:r>
            <a:r>
              <a:rPr sz="1800" spc="95" dirty="0">
                <a:latin typeface="Arial Unicode MS"/>
                <a:cs typeface="Arial Unicode MS"/>
              </a:rPr>
              <a:t>имен</a:t>
            </a:r>
            <a:r>
              <a:rPr sz="1800" spc="15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на</a:t>
            </a:r>
            <a:r>
              <a:rPr sz="1800" spc="10" dirty="0">
                <a:latin typeface="Arial Unicode MS"/>
                <a:cs typeface="Arial Unicode MS"/>
              </a:rPr>
              <a:t> </a:t>
            </a:r>
            <a:r>
              <a:rPr sz="1800" spc="-25" dirty="0">
                <a:latin typeface="Arial Unicode MS"/>
                <a:cs typeface="Arial Unicode MS"/>
              </a:rPr>
              <a:t>IP </a:t>
            </a:r>
            <a:r>
              <a:rPr sz="1800" dirty="0">
                <a:latin typeface="Arial Unicode MS"/>
                <a:cs typeface="Arial Unicode MS"/>
              </a:rPr>
              <a:t>адреса </a:t>
            </a:r>
            <a:r>
              <a:rPr sz="1800" spc="70" dirty="0">
                <a:latin typeface="Arial Unicode MS"/>
                <a:cs typeface="Arial Unicode MS"/>
              </a:rPr>
              <a:t>машин,</a:t>
            </a:r>
            <a:r>
              <a:rPr sz="180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обслуживающих</a:t>
            </a:r>
            <a:r>
              <a:rPr sz="1800" spc="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эти </a:t>
            </a:r>
            <a:r>
              <a:rPr sz="1800" spc="55" dirty="0">
                <a:latin typeface="Arial Unicode MS"/>
                <a:cs typeface="Arial Unicode MS"/>
              </a:rPr>
              <a:t>домены</a:t>
            </a:r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659892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Пространство</a:t>
            </a:r>
            <a:r>
              <a:rPr spc="220" dirty="0"/>
              <a:t> </a:t>
            </a:r>
            <a:r>
              <a:rPr dirty="0"/>
              <a:t>доменных</a:t>
            </a:r>
            <a:r>
              <a:rPr spc="220" dirty="0"/>
              <a:t> </a:t>
            </a:r>
            <a:r>
              <a:rPr spc="40" dirty="0"/>
              <a:t>имен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2500" y="1676400"/>
            <a:ext cx="5991224" cy="338137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7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596900"/>
            <a:ext cx="335787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Домены </a:t>
            </a:r>
            <a:r>
              <a:rPr spc="140" dirty="0"/>
              <a:t>и</a:t>
            </a:r>
            <a:r>
              <a:rPr spc="5" dirty="0"/>
              <a:t> </a:t>
            </a:r>
            <a:r>
              <a:rPr spc="40" dirty="0"/>
              <a:t>зоны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39800" y="1749425"/>
            <a:ext cx="7428865" cy="2585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 Unicode MS"/>
                <a:cs typeface="Arial Unicode MS"/>
              </a:rPr>
              <a:t>База</a:t>
            </a:r>
            <a:r>
              <a:rPr sz="1800" spc="45" dirty="0">
                <a:latin typeface="Arial Unicode MS"/>
                <a:cs typeface="Arial Unicode MS"/>
              </a:rPr>
              <a:t> </a:t>
            </a:r>
            <a:r>
              <a:rPr sz="1800" spc="-40" dirty="0">
                <a:latin typeface="Arial Unicode MS"/>
                <a:cs typeface="Arial Unicode MS"/>
              </a:rPr>
              <a:t>DNS</a:t>
            </a:r>
            <a:r>
              <a:rPr sz="1800" spc="5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разделена</a:t>
            </a:r>
            <a:r>
              <a:rPr sz="1800" spc="5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на</a:t>
            </a:r>
            <a:r>
              <a:rPr sz="1800" spc="50" dirty="0">
                <a:latin typeface="Arial Unicode MS"/>
                <a:cs typeface="Arial Unicode MS"/>
              </a:rPr>
              <a:t> </a:t>
            </a:r>
            <a:r>
              <a:rPr sz="1800" b="1" dirty="0">
                <a:latin typeface="Arial"/>
                <a:cs typeface="Arial"/>
              </a:rPr>
              <a:t>зоны</a:t>
            </a:r>
            <a:r>
              <a:rPr sz="1800" dirty="0">
                <a:latin typeface="Arial Unicode MS"/>
                <a:cs typeface="Arial Unicode MS"/>
              </a:rPr>
              <a:t>.</a:t>
            </a:r>
            <a:r>
              <a:rPr sz="1800" spc="5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Каждая</a:t>
            </a:r>
            <a:r>
              <a:rPr sz="1800" spc="5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зона</a:t>
            </a:r>
            <a:r>
              <a:rPr sz="1800" spc="50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находится</a:t>
            </a:r>
            <a:r>
              <a:rPr sz="1800" spc="5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под</a:t>
            </a:r>
            <a:r>
              <a:rPr sz="1800" spc="50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единым</a:t>
            </a:r>
            <a:endParaRPr sz="1800">
              <a:latin typeface="Arial Unicode MS"/>
              <a:cs typeface="Arial Unicode MS"/>
            </a:endParaRPr>
          </a:p>
          <a:p>
            <a:pPr marL="12700" marR="472440">
              <a:lnSpc>
                <a:spcPct val="166700"/>
              </a:lnSpc>
            </a:pPr>
            <a:r>
              <a:rPr sz="1800" spc="60" dirty="0">
                <a:latin typeface="Arial Unicode MS"/>
                <a:cs typeface="Arial Unicode MS"/>
              </a:rPr>
              <a:t>административным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контролем.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Проще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говоря</a:t>
            </a:r>
            <a:r>
              <a:rPr sz="1800" spc="-20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обслуживается </a:t>
            </a:r>
            <a:r>
              <a:rPr sz="1800" spc="80" dirty="0">
                <a:latin typeface="Arial Unicode MS"/>
                <a:cs typeface="Arial Unicode MS"/>
              </a:rPr>
              <a:t>одной</a:t>
            </a:r>
            <a:r>
              <a:rPr sz="1800" spc="-35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организацией.</a:t>
            </a:r>
            <a:endParaRPr sz="1800">
              <a:latin typeface="Arial Unicode MS"/>
              <a:cs typeface="Arial Unicode MS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050">
              <a:latin typeface="Arial Unicode MS"/>
              <a:cs typeface="Arial Unicode MS"/>
            </a:endParaRPr>
          </a:p>
          <a:p>
            <a:pPr marL="12700" marR="151765">
              <a:lnSpc>
                <a:spcPct val="166700"/>
              </a:lnSpc>
            </a:pPr>
            <a:r>
              <a:rPr sz="1800" dirty="0">
                <a:latin typeface="Arial Unicode MS"/>
                <a:cs typeface="Arial Unicode MS"/>
              </a:rPr>
              <a:t>Хранение</a:t>
            </a:r>
            <a:r>
              <a:rPr sz="1800" spc="75" dirty="0">
                <a:latin typeface="Arial Unicode MS"/>
                <a:cs typeface="Arial Unicode MS"/>
              </a:rPr>
              <a:t> информации </a:t>
            </a:r>
            <a:r>
              <a:rPr sz="1800" spc="80" dirty="0">
                <a:latin typeface="Arial Unicode MS"/>
                <a:cs typeface="Arial Unicode MS"/>
              </a:rPr>
              <a:t>о</a:t>
            </a:r>
            <a:r>
              <a:rPr sz="1800" spc="7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доменах</a:t>
            </a:r>
            <a:r>
              <a:rPr sz="1800" spc="75" dirty="0">
                <a:latin typeface="Arial Unicode MS"/>
                <a:cs typeface="Arial Unicode MS"/>
              </a:rPr>
              <a:t> </a:t>
            </a:r>
            <a:r>
              <a:rPr sz="1800" dirty="0">
                <a:latin typeface="Arial Unicode MS"/>
                <a:cs typeface="Arial Unicode MS"/>
              </a:rPr>
              <a:t>более</a:t>
            </a:r>
            <a:r>
              <a:rPr sz="1800" spc="75" dirty="0">
                <a:latin typeface="Arial Unicode MS"/>
                <a:cs typeface="Arial Unicode MS"/>
              </a:rPr>
              <a:t> </a:t>
            </a:r>
            <a:r>
              <a:rPr sz="1800" spc="60" dirty="0">
                <a:latin typeface="Arial Unicode MS"/>
                <a:cs typeface="Arial Unicode MS"/>
              </a:rPr>
              <a:t>высокого</a:t>
            </a:r>
            <a:r>
              <a:rPr sz="1800" spc="75" dirty="0">
                <a:latin typeface="Arial Unicode MS"/>
                <a:cs typeface="Arial Unicode MS"/>
              </a:rPr>
              <a:t> </a:t>
            </a:r>
            <a:r>
              <a:rPr sz="1800" spc="65" dirty="0">
                <a:latin typeface="Arial Unicode MS"/>
                <a:cs typeface="Arial Unicode MS"/>
              </a:rPr>
              <a:t>уровня</a:t>
            </a:r>
            <a:r>
              <a:rPr sz="1800" spc="75" dirty="0">
                <a:latin typeface="Arial Unicode MS"/>
                <a:cs typeface="Arial Unicode MS"/>
              </a:rPr>
              <a:t> </a:t>
            </a:r>
            <a:r>
              <a:rPr sz="1800" spc="-10" dirty="0">
                <a:latin typeface="Arial Unicode MS"/>
                <a:cs typeface="Arial Unicode MS"/>
              </a:rPr>
              <a:t>может </a:t>
            </a:r>
            <a:r>
              <a:rPr sz="1800" spc="60" dirty="0">
                <a:latin typeface="Arial Unicode MS"/>
                <a:cs typeface="Arial Unicode MS"/>
              </a:rPr>
              <a:t>быть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b="1" spc="60" dirty="0">
                <a:latin typeface="Arial"/>
                <a:cs typeface="Arial"/>
              </a:rPr>
              <a:t>делегировано</a:t>
            </a:r>
            <a:r>
              <a:rPr sz="1800" b="1" spc="-15" dirty="0">
                <a:latin typeface="Arial"/>
                <a:cs typeface="Arial"/>
              </a:rPr>
              <a:t> </a:t>
            </a:r>
            <a:r>
              <a:rPr sz="1800" spc="55" dirty="0">
                <a:latin typeface="Arial Unicode MS"/>
                <a:cs typeface="Arial Unicode MS"/>
              </a:rPr>
              <a:t>другим</a:t>
            </a:r>
            <a:r>
              <a:rPr sz="1800" spc="-15" dirty="0">
                <a:latin typeface="Arial Unicode MS"/>
                <a:cs typeface="Arial Unicode MS"/>
              </a:rPr>
              <a:t> </a:t>
            </a:r>
            <a:r>
              <a:rPr sz="1800" spc="45" dirty="0">
                <a:latin typeface="Arial Unicode MS"/>
                <a:cs typeface="Arial Unicode MS"/>
              </a:rPr>
              <a:t>зонам.</a:t>
            </a:r>
            <a:endParaRPr sz="1800">
              <a:latin typeface="Arial Unicode MS"/>
              <a:cs typeface="Arial Unicode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42975" y="881062"/>
            <a:ext cx="7639049" cy="40481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8225" y="647699"/>
            <a:ext cx="7448549" cy="45148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20"/>
              </a:spcBef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679</Words>
  <Application>Microsoft Office PowerPoint</Application>
  <PresentationFormat>Произвольный</PresentationFormat>
  <Paragraphs>120</Paragraphs>
  <Slides>26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1" baseType="lpstr">
      <vt:lpstr>Calibri</vt:lpstr>
      <vt:lpstr>Courier New</vt:lpstr>
      <vt:lpstr>Arial Unicode MS</vt:lpstr>
      <vt:lpstr>Arial</vt:lpstr>
      <vt:lpstr>Office Theme</vt:lpstr>
      <vt:lpstr>Как происходит HTTP запрос ?</vt:lpstr>
      <vt:lpstr>Как происходит HTTP запрос ?</vt:lpstr>
      <vt:lpstr>Презентация PowerPoint</vt:lpstr>
      <vt:lpstr>Презентация PowerPoint</vt:lpstr>
      <vt:lpstr>Презентация PowerPoint</vt:lpstr>
      <vt:lpstr>Пространство доменных имен</vt:lpstr>
      <vt:lpstr>Домены и зоны</vt:lpstr>
      <vt:lpstr>Презентация PowerPoint</vt:lpstr>
      <vt:lpstr>Презентация PowerPoint</vt:lpstr>
      <vt:lpstr>Что содержит зона DNS сервера ?</vt:lpstr>
      <vt:lpstr>Презентация PowerPoint</vt:lpstr>
      <vt:lpstr>Зачем нужен TCP ?</vt:lpstr>
      <vt:lpstr>TCP порты</vt:lpstr>
      <vt:lpstr>Стандартные TCP порты</vt:lpstr>
      <vt:lpstr>Установление TCP соединения</vt:lpstr>
      <vt:lpstr>Структура заголовка</vt:lpstr>
      <vt:lpstr>Флаги заголовка</vt:lpstr>
      <vt:lpstr>Пример TCP клиента</vt:lpstr>
      <vt:lpstr>Пример TCP сервера</vt:lpstr>
      <vt:lpstr>Как правильно читать данные из сокета ?</vt:lpstr>
      <vt:lpstr>Как правильно записывать данные в сокет ?</vt:lpstr>
      <vt:lpstr>Презентация PowerPoint</vt:lpstr>
      <vt:lpstr>TLS - Transport Layer Security</vt:lpstr>
      <vt:lpstr>Установление TLS соединения</vt:lpstr>
      <vt:lpstr>Презентация PowerPoint</vt:lpstr>
      <vt:lpstr>Неутешительный 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Как происходит HTTP запрос ?</dc:title>
  <dc:creator>Энрина</dc:creator>
  <cp:lastModifiedBy>Энрина</cp:lastModifiedBy>
  <cp:revision>1</cp:revision>
  <dcterms:created xsi:type="dcterms:W3CDTF">2022-05-08T05:50:05Z</dcterms:created>
  <dcterms:modified xsi:type="dcterms:W3CDTF">2022-07-18T14:26:35Z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2021-10-16T00:00:00Z</vt:filetime>
  </property>
  <property fmtid="{D5CDD505-2E9C-101B-9397-08002B2CF9AE}" pid="3" name="Creator">
    <vt:lpwstr>Mozilla/5.0 (Macintosh; Intel Mac OS X 10_15_7) AppleWebKit/537.36 (KHTML, like Gecko) Chrome/94.0.4606.81 Safari/537.36</vt:lpwstr>
  </property>
  <property fmtid="{D5CDD505-2E9C-101B-9397-08002B2CF9AE}" pid="4" name="LastSaved">
    <vt:filetime>2022-05-08T00:00:00Z</vt:filetime>
  </property>
</Properties>
</file>